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3f5a06b37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f5a06b37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3f5c6c099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f5c6c099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3f5c6c099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f5c6c099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3f5a06b37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f5a06b37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3f5a06b376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f5a06b376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3f5a06b376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f5a06b376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3f5a06b37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f5a06b37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3f5c6c099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f5c6c099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3f5c6c0998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f5c6c0998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3f5c6c0998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f5c6c0998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3f5a06b37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f5a06b37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3f5c6c0998_3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f5c6c0998_3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3f5c6c0998_3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f5c6c0998_3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3f5c6c0998_3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f5c6c0998_3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3f5c6c0998_3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f5c6c0998_3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3f5c6c0998_3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f5c6c0998_3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3f5c6c0998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f5c6c0998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3f5a06b376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f5a06b376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3f5a06b37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f5a06b37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3f5c6c0998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f5c6c0998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3f5a06b3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f5a06b3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3f5a06b37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f5a06b37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3f5c6c0998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f5c6c0998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3f5a06b37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f5a06b37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34.png"/><Relationship Id="rId5" Type="http://schemas.openxmlformats.org/officeDocument/2006/relationships/image" Target="../media/image29.png"/><Relationship Id="rId6" Type="http://schemas.openxmlformats.org/officeDocument/2006/relationships/image" Target="../media/image32.png"/><Relationship Id="rId7" Type="http://schemas.openxmlformats.org/officeDocument/2006/relationships/image" Target="../media/image3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3.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0.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265150"/>
            <a:ext cx="8184900" cy="11325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2200">
                <a:solidFill>
                  <a:srgbClr val="20124D"/>
                </a:solidFill>
                <a:latin typeface="Calibri"/>
                <a:ea typeface="Calibri"/>
                <a:cs typeface="Calibri"/>
                <a:sym typeface="Calibri"/>
              </a:rPr>
              <a:t>75.06/95.58 Organización de Datos</a:t>
            </a:r>
            <a:r>
              <a:rPr b="1" lang="en" sz="1800">
                <a:solidFill>
                  <a:srgbClr val="20124D"/>
                </a:solidFill>
                <a:latin typeface="Calibri"/>
                <a:ea typeface="Calibri"/>
                <a:cs typeface="Calibri"/>
                <a:sym typeface="Calibri"/>
              </a:rPr>
              <a:t> </a:t>
            </a:r>
            <a:endParaRPr b="1" sz="1800">
              <a:solidFill>
                <a:srgbClr val="20124D"/>
              </a:solidFill>
              <a:latin typeface="Calibri"/>
              <a:ea typeface="Calibri"/>
              <a:cs typeface="Calibri"/>
              <a:sym typeface="Calibri"/>
            </a:endParaRPr>
          </a:p>
          <a:p>
            <a:pPr indent="0" lvl="0" marL="0" rtl="0" algn="ctr">
              <a:lnSpc>
                <a:spcPct val="100000"/>
              </a:lnSpc>
              <a:spcBef>
                <a:spcPts val="500"/>
              </a:spcBef>
              <a:spcAft>
                <a:spcPts val="0"/>
              </a:spcAft>
              <a:buNone/>
            </a:pPr>
            <a:r>
              <a:rPr lang="en" sz="1400">
                <a:solidFill>
                  <a:srgbClr val="20124D"/>
                </a:solidFill>
                <a:latin typeface="Calibri"/>
                <a:ea typeface="Calibri"/>
                <a:cs typeface="Calibri"/>
                <a:sym typeface="Calibri"/>
              </a:rPr>
              <a:t>Segundo Cuatrimestre de 2018 </a:t>
            </a:r>
            <a:endParaRPr sz="1400">
              <a:solidFill>
                <a:srgbClr val="20124D"/>
              </a:solidFill>
              <a:latin typeface="Calibri"/>
              <a:ea typeface="Calibri"/>
              <a:cs typeface="Calibri"/>
              <a:sym typeface="Calibri"/>
            </a:endParaRPr>
          </a:p>
          <a:p>
            <a:pPr indent="0" lvl="0" marL="0" rtl="0" algn="ctr">
              <a:lnSpc>
                <a:spcPct val="100000"/>
              </a:lnSpc>
              <a:spcBef>
                <a:spcPts val="500"/>
              </a:spcBef>
              <a:spcAft>
                <a:spcPts val="0"/>
              </a:spcAft>
              <a:buClr>
                <a:schemeClr val="dk1"/>
              </a:buClr>
              <a:buSzPts val="1100"/>
              <a:buFont typeface="Arial"/>
              <a:buNone/>
            </a:pPr>
            <a:r>
              <a:rPr lang="en" sz="1400">
                <a:solidFill>
                  <a:srgbClr val="20124D"/>
                </a:solidFill>
                <a:latin typeface="Calibri"/>
                <a:ea typeface="Calibri"/>
                <a:cs typeface="Calibri"/>
                <a:sym typeface="Calibri"/>
              </a:rPr>
              <a:t>Trabajo Práctico 1</a:t>
            </a:r>
            <a:endParaRPr sz="1400">
              <a:solidFill>
                <a:srgbClr val="20124D"/>
              </a:solidFill>
              <a:latin typeface="Calibri"/>
              <a:ea typeface="Calibri"/>
              <a:cs typeface="Calibri"/>
              <a:sym typeface="Calibri"/>
            </a:endParaRPr>
          </a:p>
          <a:p>
            <a:pPr indent="0" lvl="0" marL="0" rtl="0" algn="ctr">
              <a:lnSpc>
                <a:spcPct val="100000"/>
              </a:lnSpc>
              <a:spcBef>
                <a:spcPts val="500"/>
              </a:spcBef>
              <a:spcAft>
                <a:spcPts val="0"/>
              </a:spcAft>
              <a:buClr>
                <a:schemeClr val="dk1"/>
              </a:buClr>
              <a:buSzPts val="1100"/>
              <a:buFont typeface="Arial"/>
              <a:buNone/>
            </a:pPr>
            <a:r>
              <a:rPr lang="en" sz="1400">
                <a:solidFill>
                  <a:srgbClr val="073763"/>
                </a:solidFill>
                <a:latin typeface="Calibri"/>
                <a:ea typeface="Calibri"/>
                <a:cs typeface="Calibri"/>
                <a:sym typeface="Calibri"/>
              </a:rPr>
              <a:t>Equipo de oyentes: </a:t>
            </a:r>
            <a:r>
              <a:rPr i="1" lang="en" sz="1400">
                <a:solidFill>
                  <a:srgbClr val="073763"/>
                </a:solidFill>
                <a:latin typeface="Calibri"/>
                <a:ea typeface="Calibri"/>
                <a:cs typeface="Calibri"/>
                <a:sym typeface="Calibri"/>
              </a:rPr>
              <a:t>“Rigoxu-Data”</a:t>
            </a:r>
            <a:r>
              <a:rPr lang="en" sz="1400">
                <a:solidFill>
                  <a:srgbClr val="073763"/>
                </a:solidFill>
                <a:latin typeface="Calibri"/>
                <a:ea typeface="Calibri"/>
                <a:cs typeface="Calibri"/>
                <a:sym typeface="Calibri"/>
              </a:rPr>
              <a:t> </a:t>
            </a:r>
            <a:endParaRPr sz="1400">
              <a:solidFill>
                <a:srgbClr val="20124D"/>
              </a:solidFill>
              <a:latin typeface="Calibri"/>
              <a:ea typeface="Calibri"/>
              <a:cs typeface="Calibri"/>
              <a:sym typeface="Calibri"/>
            </a:endParaRPr>
          </a:p>
        </p:txBody>
      </p:sp>
      <p:sp>
        <p:nvSpPr>
          <p:cNvPr id="55" name="Google Shape;55;p13"/>
          <p:cNvSpPr txBox="1"/>
          <p:nvPr>
            <p:ph idx="1" type="subTitle"/>
          </p:nvPr>
        </p:nvSpPr>
        <p:spPr>
          <a:xfrm>
            <a:off x="77200" y="1397625"/>
            <a:ext cx="5805600" cy="380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73763"/>
                </a:solidFill>
                <a:latin typeface="Calibri"/>
                <a:ea typeface="Calibri"/>
                <a:cs typeface="Calibri"/>
                <a:sym typeface="Calibri"/>
              </a:rPr>
              <a:t>Integrantes:</a:t>
            </a:r>
            <a:endParaRPr b="1" sz="1400">
              <a:solidFill>
                <a:srgbClr val="073763"/>
              </a:solidFill>
              <a:latin typeface="Calibri"/>
              <a:ea typeface="Calibri"/>
              <a:cs typeface="Calibri"/>
              <a:sym typeface="Calibri"/>
            </a:endParaRPr>
          </a:p>
          <a:p>
            <a:pPr indent="-342900" lvl="0" marL="457200" rtl="0" algn="l">
              <a:spcBef>
                <a:spcPts val="0"/>
              </a:spcBef>
              <a:spcAft>
                <a:spcPts val="0"/>
              </a:spcAft>
              <a:buClr>
                <a:srgbClr val="073763"/>
              </a:buClr>
              <a:buSzPts val="1800"/>
              <a:buFont typeface="Calibri"/>
              <a:buChar char="●"/>
            </a:pPr>
            <a:r>
              <a:rPr lang="en" sz="1800">
                <a:solidFill>
                  <a:srgbClr val="073763"/>
                </a:solidFill>
                <a:latin typeface="Calibri"/>
                <a:ea typeface="Calibri"/>
                <a:cs typeface="Calibri"/>
                <a:sym typeface="Calibri"/>
              </a:rPr>
              <a:t>Joaquín Pascual</a:t>
            </a:r>
            <a:endParaRPr sz="1800">
              <a:solidFill>
                <a:srgbClr val="073763"/>
              </a:solidFill>
              <a:latin typeface="Calibri"/>
              <a:ea typeface="Calibri"/>
              <a:cs typeface="Calibri"/>
              <a:sym typeface="Calibri"/>
            </a:endParaRPr>
          </a:p>
          <a:p>
            <a:pPr indent="0" lvl="0" marL="457200" rtl="0" algn="l">
              <a:spcBef>
                <a:spcPts val="0"/>
              </a:spcBef>
              <a:spcAft>
                <a:spcPts val="0"/>
              </a:spcAft>
              <a:buNone/>
            </a:pPr>
            <a:r>
              <a:rPr lang="en" sz="1200">
                <a:solidFill>
                  <a:srgbClr val="073763"/>
                </a:solidFill>
                <a:latin typeface="Calibri"/>
                <a:ea typeface="Calibri"/>
                <a:cs typeface="Calibri"/>
                <a:sym typeface="Calibri"/>
              </a:rPr>
              <a:t>joacox86@gmail.com</a:t>
            </a:r>
            <a:endParaRPr sz="1200">
              <a:solidFill>
                <a:srgbClr val="073763"/>
              </a:solidFill>
              <a:latin typeface="Calibri"/>
              <a:ea typeface="Calibri"/>
              <a:cs typeface="Calibri"/>
              <a:sym typeface="Calibri"/>
            </a:endParaRPr>
          </a:p>
          <a:p>
            <a:pPr indent="0" lvl="0" marL="457200" rtl="0" algn="l">
              <a:spcBef>
                <a:spcPts val="0"/>
              </a:spcBef>
              <a:spcAft>
                <a:spcPts val="0"/>
              </a:spcAft>
              <a:buNone/>
            </a:pPr>
            <a:r>
              <a:t/>
            </a:r>
            <a:endParaRPr sz="1200">
              <a:solidFill>
                <a:srgbClr val="073763"/>
              </a:solidFill>
              <a:latin typeface="Calibri"/>
              <a:ea typeface="Calibri"/>
              <a:cs typeface="Calibri"/>
              <a:sym typeface="Calibri"/>
            </a:endParaRPr>
          </a:p>
          <a:p>
            <a:pPr indent="0" lvl="0" marL="457200" rtl="0" algn="l">
              <a:spcBef>
                <a:spcPts val="0"/>
              </a:spcBef>
              <a:spcAft>
                <a:spcPts val="0"/>
              </a:spcAft>
              <a:buNone/>
            </a:pPr>
            <a:r>
              <a:t/>
            </a:r>
            <a:endParaRPr sz="1200">
              <a:solidFill>
                <a:srgbClr val="073763"/>
              </a:solidFill>
              <a:latin typeface="Calibri"/>
              <a:ea typeface="Calibri"/>
              <a:cs typeface="Calibri"/>
              <a:sym typeface="Calibri"/>
            </a:endParaRPr>
          </a:p>
          <a:p>
            <a:pPr indent="-342900" lvl="0" marL="457200" rtl="0" algn="l">
              <a:spcBef>
                <a:spcPts val="0"/>
              </a:spcBef>
              <a:spcAft>
                <a:spcPts val="0"/>
              </a:spcAft>
              <a:buClr>
                <a:srgbClr val="073763"/>
              </a:buClr>
              <a:buSzPts val="1800"/>
              <a:buChar char="●"/>
            </a:pPr>
            <a:r>
              <a:rPr lang="en" sz="1800">
                <a:solidFill>
                  <a:srgbClr val="073763"/>
                </a:solidFill>
                <a:latin typeface="Calibri"/>
                <a:ea typeface="Calibri"/>
                <a:cs typeface="Calibri"/>
                <a:sym typeface="Calibri"/>
              </a:rPr>
              <a:t>Juan Augusto Sanchez</a:t>
            </a:r>
            <a:r>
              <a:rPr lang="en" sz="1800">
                <a:solidFill>
                  <a:srgbClr val="073763"/>
                </a:solidFill>
                <a:latin typeface="Calibri"/>
                <a:ea typeface="Calibri"/>
                <a:cs typeface="Calibri"/>
                <a:sym typeface="Calibri"/>
              </a:rPr>
              <a:t> </a:t>
            </a:r>
            <a:endParaRPr sz="1800">
              <a:solidFill>
                <a:srgbClr val="073763"/>
              </a:solidFill>
              <a:latin typeface="Calibri"/>
              <a:ea typeface="Calibri"/>
              <a:cs typeface="Calibri"/>
              <a:sym typeface="Calibri"/>
            </a:endParaRPr>
          </a:p>
          <a:p>
            <a:pPr indent="457200" lvl="0" marL="0" rtl="0" algn="l">
              <a:spcBef>
                <a:spcPts val="0"/>
              </a:spcBef>
              <a:spcAft>
                <a:spcPts val="0"/>
              </a:spcAft>
              <a:buNone/>
            </a:pPr>
            <a:r>
              <a:rPr lang="en" sz="1200">
                <a:solidFill>
                  <a:srgbClr val="073763"/>
                </a:solidFill>
                <a:latin typeface="Calibri"/>
                <a:ea typeface="Calibri"/>
                <a:cs typeface="Calibri"/>
                <a:sym typeface="Calibri"/>
              </a:rPr>
              <a:t>juanaugusto_sanchez@hotmail.com</a:t>
            </a:r>
            <a:endParaRPr sz="1200">
              <a:solidFill>
                <a:srgbClr val="073763"/>
              </a:solidFill>
              <a:latin typeface="Calibri"/>
              <a:ea typeface="Calibri"/>
              <a:cs typeface="Calibri"/>
              <a:sym typeface="Calibri"/>
            </a:endParaRPr>
          </a:p>
          <a:p>
            <a:pPr indent="457200" lvl="0" marL="0" rtl="0" algn="l">
              <a:spcBef>
                <a:spcPts val="0"/>
              </a:spcBef>
              <a:spcAft>
                <a:spcPts val="0"/>
              </a:spcAft>
              <a:buNone/>
            </a:pPr>
            <a:r>
              <a:t/>
            </a:r>
            <a:endParaRPr sz="1200">
              <a:solidFill>
                <a:srgbClr val="073763"/>
              </a:solidFill>
              <a:latin typeface="Calibri"/>
              <a:ea typeface="Calibri"/>
              <a:cs typeface="Calibri"/>
              <a:sym typeface="Calibri"/>
            </a:endParaRPr>
          </a:p>
          <a:p>
            <a:pPr indent="457200" lvl="0" marL="0" rtl="0" algn="l">
              <a:spcBef>
                <a:spcPts val="0"/>
              </a:spcBef>
              <a:spcAft>
                <a:spcPts val="0"/>
              </a:spcAft>
              <a:buNone/>
            </a:pPr>
            <a:r>
              <a:t/>
            </a:r>
            <a:endParaRPr sz="1200">
              <a:solidFill>
                <a:srgbClr val="073763"/>
              </a:solidFill>
              <a:latin typeface="Calibri"/>
              <a:ea typeface="Calibri"/>
              <a:cs typeface="Calibri"/>
              <a:sym typeface="Calibri"/>
            </a:endParaRPr>
          </a:p>
          <a:p>
            <a:pPr indent="-342900" lvl="0" marL="457200" rtl="0" algn="l">
              <a:spcBef>
                <a:spcPts val="0"/>
              </a:spcBef>
              <a:spcAft>
                <a:spcPts val="0"/>
              </a:spcAft>
              <a:buClr>
                <a:srgbClr val="073763"/>
              </a:buClr>
              <a:buSzPts val="1800"/>
              <a:buFont typeface="Calibri"/>
              <a:buChar char="●"/>
            </a:pPr>
            <a:r>
              <a:rPr lang="en" sz="1800">
                <a:solidFill>
                  <a:srgbClr val="073763"/>
                </a:solidFill>
                <a:latin typeface="Calibri"/>
                <a:ea typeface="Calibri"/>
                <a:cs typeface="Calibri"/>
                <a:sym typeface="Calibri"/>
              </a:rPr>
              <a:t>Matías Moris</a:t>
            </a:r>
            <a:r>
              <a:rPr lang="en" sz="1800">
                <a:solidFill>
                  <a:srgbClr val="073763"/>
                </a:solidFill>
                <a:latin typeface="Calibri"/>
                <a:ea typeface="Calibri"/>
                <a:cs typeface="Calibri"/>
                <a:sym typeface="Calibri"/>
              </a:rPr>
              <a:t> </a:t>
            </a:r>
            <a:endParaRPr sz="1800">
              <a:solidFill>
                <a:srgbClr val="073763"/>
              </a:solidFill>
              <a:latin typeface="Calibri"/>
              <a:ea typeface="Calibri"/>
              <a:cs typeface="Calibri"/>
              <a:sym typeface="Calibri"/>
            </a:endParaRPr>
          </a:p>
          <a:p>
            <a:pPr indent="457200" lvl="0" marL="0" rtl="0" algn="l">
              <a:spcBef>
                <a:spcPts val="0"/>
              </a:spcBef>
              <a:spcAft>
                <a:spcPts val="0"/>
              </a:spcAft>
              <a:buNone/>
            </a:pPr>
            <a:r>
              <a:rPr lang="en" sz="1200">
                <a:solidFill>
                  <a:srgbClr val="073763"/>
                </a:solidFill>
                <a:latin typeface="Calibri"/>
                <a:ea typeface="Calibri"/>
                <a:cs typeface="Calibri"/>
                <a:sym typeface="Calibri"/>
              </a:rPr>
              <a:t>moris.matias@yahoo.com.ar</a:t>
            </a:r>
            <a:endParaRPr sz="1200">
              <a:solidFill>
                <a:srgbClr val="073763"/>
              </a:solidFill>
              <a:latin typeface="Calibri"/>
              <a:ea typeface="Calibri"/>
              <a:cs typeface="Calibri"/>
              <a:sym typeface="Calibri"/>
            </a:endParaRPr>
          </a:p>
          <a:p>
            <a:pPr indent="457200" lvl="0" marL="0" rtl="0" algn="l">
              <a:spcBef>
                <a:spcPts val="0"/>
              </a:spcBef>
              <a:spcAft>
                <a:spcPts val="0"/>
              </a:spcAft>
              <a:buNone/>
            </a:pPr>
            <a:r>
              <a:t/>
            </a:r>
            <a:endParaRPr sz="1200">
              <a:solidFill>
                <a:srgbClr val="073763"/>
              </a:solidFill>
              <a:latin typeface="Calibri"/>
              <a:ea typeface="Calibri"/>
              <a:cs typeface="Calibri"/>
              <a:sym typeface="Calibri"/>
            </a:endParaRPr>
          </a:p>
          <a:p>
            <a:pPr indent="457200" lvl="0" marL="0" rtl="0" algn="l">
              <a:spcBef>
                <a:spcPts val="0"/>
              </a:spcBef>
              <a:spcAft>
                <a:spcPts val="0"/>
              </a:spcAft>
              <a:buNone/>
            </a:pPr>
            <a:r>
              <a:t/>
            </a:r>
            <a:endParaRPr sz="1200">
              <a:solidFill>
                <a:srgbClr val="073763"/>
              </a:solidFill>
              <a:latin typeface="Calibri"/>
              <a:ea typeface="Calibri"/>
              <a:cs typeface="Calibri"/>
              <a:sym typeface="Calibri"/>
            </a:endParaRPr>
          </a:p>
          <a:p>
            <a:pPr indent="-342900" lvl="0" marL="457200" rtl="0" algn="l">
              <a:spcBef>
                <a:spcPts val="0"/>
              </a:spcBef>
              <a:spcAft>
                <a:spcPts val="0"/>
              </a:spcAft>
              <a:buClr>
                <a:srgbClr val="073763"/>
              </a:buClr>
              <a:buSzPts val="1800"/>
              <a:buFont typeface="Calibri"/>
              <a:buChar char="●"/>
            </a:pPr>
            <a:r>
              <a:rPr lang="en" sz="1800">
                <a:solidFill>
                  <a:srgbClr val="073763"/>
                </a:solidFill>
                <a:latin typeface="Calibri"/>
                <a:ea typeface="Calibri"/>
                <a:cs typeface="Calibri"/>
                <a:sym typeface="Calibri"/>
              </a:rPr>
              <a:t>Rigoberto Malca </a:t>
            </a:r>
            <a:endParaRPr sz="1800">
              <a:solidFill>
                <a:srgbClr val="073763"/>
              </a:solidFill>
              <a:latin typeface="Calibri"/>
              <a:ea typeface="Calibri"/>
              <a:cs typeface="Calibri"/>
              <a:sym typeface="Calibri"/>
            </a:endParaRPr>
          </a:p>
          <a:p>
            <a:pPr indent="457200" lvl="0" marL="0" rtl="0" algn="l">
              <a:spcBef>
                <a:spcPts val="0"/>
              </a:spcBef>
              <a:spcAft>
                <a:spcPts val="0"/>
              </a:spcAft>
              <a:buNone/>
            </a:pPr>
            <a:r>
              <a:rPr lang="en" sz="1200">
                <a:solidFill>
                  <a:srgbClr val="073763"/>
                </a:solidFill>
                <a:latin typeface="Calibri"/>
                <a:ea typeface="Calibri"/>
                <a:cs typeface="Calibri"/>
                <a:sym typeface="Calibri"/>
              </a:rPr>
              <a:t>rigoxu@outlook.com</a:t>
            </a:r>
            <a:endParaRPr sz="1200">
              <a:solidFill>
                <a:srgbClr val="073763"/>
              </a:solidFill>
              <a:latin typeface="Calibri"/>
              <a:ea typeface="Calibri"/>
              <a:cs typeface="Calibri"/>
              <a:sym typeface="Calibri"/>
            </a:endParaRPr>
          </a:p>
          <a:p>
            <a:pPr indent="0" lvl="0" marL="457200" rtl="0" algn="l">
              <a:spcBef>
                <a:spcPts val="0"/>
              </a:spcBef>
              <a:spcAft>
                <a:spcPts val="0"/>
              </a:spcAft>
              <a:buNone/>
            </a:pPr>
            <a:r>
              <a:t/>
            </a:r>
            <a:endParaRPr sz="1800"/>
          </a:p>
        </p:txBody>
      </p:sp>
      <p:pic>
        <p:nvPicPr>
          <p:cNvPr id="56" name="Google Shape;56;p13"/>
          <p:cNvPicPr preferRelativeResize="0"/>
          <p:nvPr/>
        </p:nvPicPr>
        <p:blipFill>
          <a:blip r:embed="rId3">
            <a:alphaModFix/>
          </a:blip>
          <a:stretch>
            <a:fillRect/>
          </a:stretch>
        </p:blipFill>
        <p:spPr>
          <a:xfrm>
            <a:off x="5490450" y="1712450"/>
            <a:ext cx="3179050" cy="3179050"/>
          </a:xfrm>
          <a:prstGeom prst="rect">
            <a:avLst/>
          </a:prstGeom>
          <a:noFill/>
          <a:ln>
            <a:noFill/>
          </a:ln>
        </p:spPr>
      </p:pic>
      <p:pic>
        <p:nvPicPr>
          <p:cNvPr id="57" name="Google Shape;57;p13"/>
          <p:cNvPicPr preferRelativeResize="0"/>
          <p:nvPr/>
        </p:nvPicPr>
        <p:blipFill>
          <a:blip r:embed="rId4">
            <a:alphaModFix/>
          </a:blip>
          <a:stretch>
            <a:fillRect/>
          </a:stretch>
        </p:blipFill>
        <p:spPr>
          <a:xfrm>
            <a:off x="3508826" y="2631688"/>
            <a:ext cx="748049" cy="726574"/>
          </a:xfrm>
          <a:prstGeom prst="rect">
            <a:avLst/>
          </a:prstGeom>
          <a:noFill/>
          <a:ln>
            <a:noFill/>
          </a:ln>
        </p:spPr>
      </p:pic>
      <p:pic>
        <p:nvPicPr>
          <p:cNvPr id="58" name="Google Shape;58;p13"/>
          <p:cNvPicPr preferRelativeResize="0"/>
          <p:nvPr/>
        </p:nvPicPr>
        <p:blipFill>
          <a:blip r:embed="rId5">
            <a:alphaModFix/>
          </a:blip>
          <a:stretch>
            <a:fillRect/>
          </a:stretch>
        </p:blipFill>
        <p:spPr>
          <a:xfrm>
            <a:off x="3487500" y="1751350"/>
            <a:ext cx="790700" cy="771976"/>
          </a:xfrm>
          <a:prstGeom prst="rect">
            <a:avLst/>
          </a:prstGeom>
          <a:noFill/>
          <a:ln>
            <a:noFill/>
          </a:ln>
        </p:spPr>
      </p:pic>
      <p:pic>
        <p:nvPicPr>
          <p:cNvPr id="59" name="Google Shape;59;p13"/>
          <p:cNvPicPr preferRelativeResize="0"/>
          <p:nvPr/>
        </p:nvPicPr>
        <p:blipFill>
          <a:blip r:embed="rId6">
            <a:alphaModFix/>
          </a:blip>
          <a:stretch>
            <a:fillRect/>
          </a:stretch>
        </p:blipFill>
        <p:spPr>
          <a:xfrm>
            <a:off x="3505612" y="3387062"/>
            <a:ext cx="748051" cy="748051"/>
          </a:xfrm>
          <a:prstGeom prst="rect">
            <a:avLst/>
          </a:prstGeom>
          <a:noFill/>
          <a:ln>
            <a:noFill/>
          </a:ln>
        </p:spPr>
      </p:pic>
      <p:pic>
        <p:nvPicPr>
          <p:cNvPr id="60" name="Google Shape;60;p13"/>
          <p:cNvPicPr preferRelativeResize="0"/>
          <p:nvPr/>
        </p:nvPicPr>
        <p:blipFill>
          <a:blip r:embed="rId7">
            <a:alphaModFix/>
          </a:blip>
          <a:stretch>
            <a:fillRect/>
          </a:stretch>
        </p:blipFill>
        <p:spPr>
          <a:xfrm>
            <a:off x="3508824" y="4142015"/>
            <a:ext cx="748049" cy="74948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28" name="Shape 128"/>
        <p:cNvGrpSpPr/>
        <p:nvPr/>
      </p:nvGrpSpPr>
      <p:grpSpPr>
        <a:xfrm>
          <a:off x="0" y="0"/>
          <a:ext cx="0" cy="0"/>
          <a:chOff x="0" y="0"/>
          <a:chExt cx="0" cy="0"/>
        </a:xfrm>
      </p:grpSpPr>
      <p:sp>
        <p:nvSpPr>
          <p:cNvPr id="129" name="Google Shape;129;p22"/>
          <p:cNvSpPr txBox="1"/>
          <p:nvPr/>
        </p:nvSpPr>
        <p:spPr>
          <a:xfrm>
            <a:off x="969825" y="154425"/>
            <a:ext cx="7528200" cy="54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73763"/>
                </a:solidFill>
                <a:latin typeface="Calibri"/>
                <a:ea typeface="Calibri"/>
                <a:cs typeface="Calibri"/>
                <a:sym typeface="Calibri"/>
              </a:rPr>
              <a:t>¿Cómo buscan los clientes? - Veinte frases más buscadas</a:t>
            </a:r>
            <a:endParaRPr b="1" sz="2400">
              <a:solidFill>
                <a:srgbClr val="073763"/>
              </a:solidFill>
              <a:latin typeface="Calibri"/>
              <a:ea typeface="Calibri"/>
              <a:cs typeface="Calibri"/>
              <a:sym typeface="Calibri"/>
            </a:endParaRPr>
          </a:p>
          <a:p>
            <a:pPr indent="0" lvl="0" marL="0" rtl="0" algn="l">
              <a:spcBef>
                <a:spcPts val="0"/>
              </a:spcBef>
              <a:spcAft>
                <a:spcPts val="0"/>
              </a:spcAft>
              <a:buNone/>
            </a:pPr>
            <a:r>
              <a:t/>
            </a:r>
            <a:endParaRPr b="1" sz="2400">
              <a:solidFill>
                <a:srgbClr val="073763"/>
              </a:solidFill>
              <a:latin typeface="Calibri"/>
              <a:ea typeface="Calibri"/>
              <a:cs typeface="Calibri"/>
              <a:sym typeface="Calibri"/>
            </a:endParaRPr>
          </a:p>
        </p:txBody>
      </p:sp>
      <p:sp>
        <p:nvSpPr>
          <p:cNvPr id="130" name="Google Shape;130;p22"/>
          <p:cNvSpPr txBox="1"/>
          <p:nvPr/>
        </p:nvSpPr>
        <p:spPr>
          <a:xfrm>
            <a:off x="6043625" y="1304025"/>
            <a:ext cx="2928600" cy="269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73763"/>
                </a:solidFill>
                <a:latin typeface="Calibri"/>
                <a:ea typeface="Calibri"/>
                <a:cs typeface="Calibri"/>
                <a:sym typeface="Calibri"/>
              </a:rPr>
              <a:t>Un primer golpe de vista de este análisis es que los clientes buscan Iphone por la marca, en cambio cuando buscan a su competidor Samsung lo hacen por el modelo.</a:t>
            </a:r>
            <a:endParaRPr>
              <a:solidFill>
                <a:srgbClr val="073763"/>
              </a:solidFill>
              <a:latin typeface="Calibri"/>
              <a:ea typeface="Calibri"/>
              <a:cs typeface="Calibri"/>
              <a:sym typeface="Calibri"/>
            </a:endParaRPr>
          </a:p>
          <a:p>
            <a:pPr indent="0" lvl="0" marL="0" rtl="0" algn="l">
              <a:spcBef>
                <a:spcPts val="0"/>
              </a:spcBef>
              <a:spcAft>
                <a:spcPts val="0"/>
              </a:spcAft>
              <a:buNone/>
            </a:pPr>
            <a:r>
              <a:t/>
            </a:r>
            <a:endParaRPr>
              <a:solidFill>
                <a:srgbClr val="073763"/>
              </a:solidFill>
              <a:latin typeface="Calibri"/>
              <a:ea typeface="Calibri"/>
              <a:cs typeface="Calibri"/>
              <a:sym typeface="Calibri"/>
            </a:endParaRPr>
          </a:p>
          <a:p>
            <a:pPr indent="0" lvl="0" marL="0" rtl="0" algn="l">
              <a:spcBef>
                <a:spcPts val="0"/>
              </a:spcBef>
              <a:spcAft>
                <a:spcPts val="0"/>
              </a:spcAft>
              <a:buNone/>
            </a:pPr>
            <a:r>
              <a:rPr lang="en">
                <a:solidFill>
                  <a:srgbClr val="073763"/>
                </a:solidFill>
                <a:latin typeface="Calibri"/>
                <a:ea typeface="Calibri"/>
                <a:cs typeface="Calibri"/>
                <a:sym typeface="Calibri"/>
              </a:rPr>
              <a:t>Realizando el mismo análisis para el dataset de sólo los usuarios de compra, se observa que no hay mayor variación al respecto, salvo por la aparición de la palabra 32 Gb.</a:t>
            </a:r>
            <a:endParaRPr>
              <a:solidFill>
                <a:srgbClr val="073763"/>
              </a:solidFill>
              <a:latin typeface="Calibri"/>
              <a:ea typeface="Calibri"/>
              <a:cs typeface="Calibri"/>
              <a:sym typeface="Calibri"/>
            </a:endParaRPr>
          </a:p>
        </p:txBody>
      </p:sp>
      <p:pic>
        <p:nvPicPr>
          <p:cNvPr id="131" name="Google Shape;131;p22"/>
          <p:cNvPicPr preferRelativeResize="0"/>
          <p:nvPr/>
        </p:nvPicPr>
        <p:blipFill>
          <a:blip r:embed="rId3">
            <a:alphaModFix/>
          </a:blip>
          <a:stretch>
            <a:fillRect/>
          </a:stretch>
        </p:blipFill>
        <p:spPr>
          <a:xfrm>
            <a:off x="152400" y="846825"/>
            <a:ext cx="5809374" cy="3779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35" name="Shape 135"/>
        <p:cNvGrpSpPr/>
        <p:nvPr/>
      </p:nvGrpSpPr>
      <p:grpSpPr>
        <a:xfrm>
          <a:off x="0" y="0"/>
          <a:ext cx="0" cy="0"/>
          <a:chOff x="0" y="0"/>
          <a:chExt cx="0" cy="0"/>
        </a:xfrm>
      </p:grpSpPr>
      <p:sp>
        <p:nvSpPr>
          <p:cNvPr id="136" name="Google Shape;136;p23"/>
          <p:cNvSpPr txBox="1"/>
          <p:nvPr/>
        </p:nvSpPr>
        <p:spPr>
          <a:xfrm>
            <a:off x="490975" y="212875"/>
            <a:ext cx="8288100" cy="7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73763"/>
                </a:solidFill>
                <a:latin typeface="Calibri"/>
                <a:ea typeface="Calibri"/>
                <a:cs typeface="Calibri"/>
                <a:sym typeface="Calibri"/>
              </a:rPr>
              <a:t>¿Cómo buscan los clientes que compran? - Veinte palabras </a:t>
            </a:r>
            <a:endParaRPr b="1" sz="2400">
              <a:solidFill>
                <a:srgbClr val="073763"/>
              </a:solidFill>
              <a:latin typeface="Calibri"/>
              <a:ea typeface="Calibri"/>
              <a:cs typeface="Calibri"/>
              <a:sym typeface="Calibri"/>
            </a:endParaRPr>
          </a:p>
        </p:txBody>
      </p:sp>
      <p:pic>
        <p:nvPicPr>
          <p:cNvPr id="137" name="Google Shape;137;p23"/>
          <p:cNvPicPr preferRelativeResize="0"/>
          <p:nvPr/>
        </p:nvPicPr>
        <p:blipFill>
          <a:blip r:embed="rId3">
            <a:alphaModFix/>
          </a:blip>
          <a:stretch>
            <a:fillRect/>
          </a:stretch>
        </p:blipFill>
        <p:spPr>
          <a:xfrm>
            <a:off x="187450" y="954175"/>
            <a:ext cx="5399799" cy="3678124"/>
          </a:xfrm>
          <a:prstGeom prst="rect">
            <a:avLst/>
          </a:prstGeom>
          <a:noFill/>
          <a:ln>
            <a:noFill/>
          </a:ln>
        </p:spPr>
      </p:pic>
      <p:sp>
        <p:nvSpPr>
          <p:cNvPr id="138" name="Google Shape;138;p23"/>
          <p:cNvSpPr txBox="1"/>
          <p:nvPr/>
        </p:nvSpPr>
        <p:spPr>
          <a:xfrm>
            <a:off x="5587250" y="1182775"/>
            <a:ext cx="3467100" cy="310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73763"/>
                </a:solidFill>
              </a:rPr>
              <a:t>Un análisis interesante de eso, es que cuando se ingresó a la página de Trocafone y se realizó una búsqueda, claramente el buscador no tiene un indexación adecuada, ya que cuando se realizaba por ejemplo una búsqueda por ejemplo “J7” aparecía efectivamente los modelos de “Samsung J7”, sin embargo si se realiza la misma </a:t>
            </a:r>
            <a:r>
              <a:rPr lang="en">
                <a:solidFill>
                  <a:srgbClr val="073763"/>
                </a:solidFill>
              </a:rPr>
              <a:t>búsqueda con “J 7” o “7J” aparece el resultado por defecto.</a:t>
            </a:r>
            <a:endParaRPr>
              <a:solidFill>
                <a:srgbClr val="073763"/>
              </a:solidFill>
            </a:endParaRPr>
          </a:p>
          <a:p>
            <a:pPr indent="0" lvl="0" marL="0" rtl="0" algn="l">
              <a:spcBef>
                <a:spcPts val="0"/>
              </a:spcBef>
              <a:spcAft>
                <a:spcPts val="0"/>
              </a:spcAft>
              <a:buNone/>
            </a:pPr>
            <a:r>
              <a:rPr lang="en">
                <a:solidFill>
                  <a:srgbClr val="073763"/>
                </a:solidFill>
              </a:rPr>
              <a:t>Se hace mención de esto ya que, las frases y keywords no pueden ayudar a realizar una mejor indexación y mejorar así nuestros resultados de búsquedas.</a:t>
            </a:r>
            <a:r>
              <a:rPr lang="en">
                <a:solidFill>
                  <a:srgbClr val="073763"/>
                </a:solidFill>
              </a:rPr>
              <a:t> </a:t>
            </a:r>
            <a:endParaRPr>
              <a:solidFill>
                <a:srgbClr val="073763"/>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42" name="Shape 142"/>
        <p:cNvGrpSpPr/>
        <p:nvPr/>
      </p:nvGrpSpPr>
      <p:grpSpPr>
        <a:xfrm>
          <a:off x="0" y="0"/>
          <a:ext cx="0" cy="0"/>
          <a:chOff x="0" y="0"/>
          <a:chExt cx="0" cy="0"/>
        </a:xfrm>
      </p:grpSpPr>
      <p:sp>
        <p:nvSpPr>
          <p:cNvPr id="143" name="Google Shape;143;p24"/>
          <p:cNvSpPr txBox="1"/>
          <p:nvPr/>
        </p:nvSpPr>
        <p:spPr>
          <a:xfrm>
            <a:off x="1724700" y="131050"/>
            <a:ext cx="5694600" cy="7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73763"/>
                </a:solidFill>
                <a:latin typeface="Calibri"/>
                <a:ea typeface="Calibri"/>
                <a:cs typeface="Calibri"/>
                <a:sym typeface="Calibri"/>
              </a:rPr>
              <a:t>Wordcloud</a:t>
            </a:r>
            <a:r>
              <a:rPr b="1" lang="en" sz="2400">
                <a:solidFill>
                  <a:srgbClr val="073763"/>
                </a:solidFill>
                <a:latin typeface="Calibri"/>
                <a:ea typeface="Calibri"/>
                <a:cs typeface="Calibri"/>
                <a:sym typeface="Calibri"/>
              </a:rPr>
              <a:t> de los términos más buscados</a:t>
            </a:r>
            <a:endParaRPr b="1" sz="2400">
              <a:solidFill>
                <a:srgbClr val="073763"/>
              </a:solidFill>
              <a:latin typeface="Calibri"/>
              <a:ea typeface="Calibri"/>
              <a:cs typeface="Calibri"/>
              <a:sym typeface="Calibri"/>
            </a:endParaRPr>
          </a:p>
        </p:txBody>
      </p:sp>
      <p:pic>
        <p:nvPicPr>
          <p:cNvPr id="144" name="Google Shape;144;p24"/>
          <p:cNvPicPr preferRelativeResize="0"/>
          <p:nvPr/>
        </p:nvPicPr>
        <p:blipFill rotWithShape="1">
          <a:blip r:embed="rId3">
            <a:alphaModFix/>
          </a:blip>
          <a:srcRect b="0" l="0" r="9592" t="0"/>
          <a:stretch/>
        </p:blipFill>
        <p:spPr>
          <a:xfrm>
            <a:off x="209975" y="772775"/>
            <a:ext cx="4406626" cy="3277075"/>
          </a:xfrm>
          <a:prstGeom prst="rect">
            <a:avLst/>
          </a:prstGeom>
          <a:noFill/>
          <a:ln>
            <a:noFill/>
          </a:ln>
        </p:spPr>
      </p:pic>
      <p:pic>
        <p:nvPicPr>
          <p:cNvPr id="145" name="Google Shape;145;p24"/>
          <p:cNvPicPr preferRelativeResize="0"/>
          <p:nvPr/>
        </p:nvPicPr>
        <p:blipFill>
          <a:blip r:embed="rId4">
            <a:alphaModFix/>
          </a:blip>
          <a:stretch>
            <a:fillRect/>
          </a:stretch>
        </p:blipFill>
        <p:spPr>
          <a:xfrm>
            <a:off x="4769000" y="796150"/>
            <a:ext cx="4222599" cy="3125125"/>
          </a:xfrm>
          <a:prstGeom prst="rect">
            <a:avLst/>
          </a:prstGeom>
          <a:noFill/>
          <a:ln>
            <a:noFill/>
          </a:ln>
        </p:spPr>
      </p:pic>
      <p:sp>
        <p:nvSpPr>
          <p:cNvPr id="146" name="Google Shape;146;p24"/>
          <p:cNvSpPr txBox="1"/>
          <p:nvPr/>
        </p:nvSpPr>
        <p:spPr>
          <a:xfrm>
            <a:off x="280575" y="4138625"/>
            <a:ext cx="8603700" cy="900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rgbClr val="073763"/>
                </a:solidFill>
                <a:latin typeface="Calibri"/>
                <a:ea typeface="Calibri"/>
                <a:cs typeface="Calibri"/>
                <a:sym typeface="Calibri"/>
              </a:rPr>
              <a:t>Es interesante también observar las segundas palabras, ya que en general contienen el modelo, esto también es relevante a la hora de realizar alguna campaña en adwords, palabras como “prime”, “plus”, “edge”, “pro”,”32gb” entre otros que pueden pasar desapercibidas, aquí muestran su relevancia</a:t>
            </a:r>
            <a:endParaRPr>
              <a:solidFill>
                <a:srgbClr val="073763"/>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50" name="Shape 150"/>
        <p:cNvGrpSpPr/>
        <p:nvPr/>
      </p:nvGrpSpPr>
      <p:grpSpPr>
        <a:xfrm>
          <a:off x="0" y="0"/>
          <a:ext cx="0" cy="0"/>
          <a:chOff x="0" y="0"/>
          <a:chExt cx="0" cy="0"/>
        </a:xfrm>
      </p:grpSpPr>
      <p:pic>
        <p:nvPicPr>
          <p:cNvPr id="151" name="Google Shape;151;p25"/>
          <p:cNvPicPr preferRelativeResize="0"/>
          <p:nvPr/>
        </p:nvPicPr>
        <p:blipFill>
          <a:blip r:embed="rId3">
            <a:alphaModFix/>
          </a:blip>
          <a:stretch>
            <a:fillRect/>
          </a:stretch>
        </p:blipFill>
        <p:spPr>
          <a:xfrm>
            <a:off x="1523475" y="849887"/>
            <a:ext cx="6097050" cy="2863525"/>
          </a:xfrm>
          <a:prstGeom prst="rect">
            <a:avLst/>
          </a:prstGeom>
          <a:noFill/>
          <a:ln>
            <a:noFill/>
          </a:ln>
        </p:spPr>
      </p:pic>
      <p:sp>
        <p:nvSpPr>
          <p:cNvPr id="152" name="Google Shape;152;p25"/>
          <p:cNvSpPr txBox="1"/>
          <p:nvPr/>
        </p:nvSpPr>
        <p:spPr>
          <a:xfrm>
            <a:off x="106950" y="197400"/>
            <a:ext cx="8994000" cy="7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rgbClr val="073763"/>
                </a:solidFill>
              </a:rPr>
              <a:t>¿Cuántas visitas a un producto necesita un usuario para comprarlo?</a:t>
            </a:r>
            <a:endParaRPr b="1" sz="2100">
              <a:solidFill>
                <a:srgbClr val="073763"/>
              </a:solidFill>
            </a:endParaRPr>
          </a:p>
        </p:txBody>
      </p:sp>
      <p:sp>
        <p:nvSpPr>
          <p:cNvPr id="153" name="Google Shape;153;p25"/>
          <p:cNvSpPr txBox="1"/>
          <p:nvPr/>
        </p:nvSpPr>
        <p:spPr>
          <a:xfrm>
            <a:off x="240025" y="3716125"/>
            <a:ext cx="8695500" cy="12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73763"/>
                </a:solidFill>
                <a:latin typeface="Calibri"/>
                <a:ea typeface="Calibri"/>
                <a:cs typeface="Calibri"/>
                <a:sym typeface="Calibri"/>
              </a:rPr>
              <a:t>Tomamos los 10 productos </a:t>
            </a:r>
            <a:r>
              <a:rPr lang="en">
                <a:solidFill>
                  <a:srgbClr val="073763"/>
                </a:solidFill>
                <a:latin typeface="Calibri"/>
                <a:ea typeface="Calibri"/>
                <a:cs typeface="Calibri"/>
                <a:sym typeface="Calibri"/>
              </a:rPr>
              <a:t>más</a:t>
            </a:r>
            <a:r>
              <a:rPr lang="en">
                <a:solidFill>
                  <a:srgbClr val="073763"/>
                </a:solidFill>
                <a:latin typeface="Calibri"/>
                <a:ea typeface="Calibri"/>
                <a:cs typeface="Calibri"/>
                <a:sym typeface="Calibri"/>
              </a:rPr>
              <a:t> vendidos en Trocafone y analizamos la frecuencia entre las visitas a un producto y las compras de estos:  </a:t>
            </a:r>
            <a:endParaRPr>
              <a:solidFill>
                <a:srgbClr val="073763"/>
              </a:solidFill>
              <a:latin typeface="Calibri"/>
              <a:ea typeface="Calibri"/>
              <a:cs typeface="Calibri"/>
              <a:sym typeface="Calibri"/>
            </a:endParaRPr>
          </a:p>
          <a:p>
            <a:pPr indent="-304800" lvl="0" marL="457200" rtl="0" algn="l">
              <a:spcBef>
                <a:spcPts val="0"/>
              </a:spcBef>
              <a:spcAft>
                <a:spcPts val="0"/>
              </a:spcAft>
              <a:buClr>
                <a:srgbClr val="073763"/>
              </a:buClr>
              <a:buSzPts val="1200"/>
              <a:buFont typeface="Calibri"/>
              <a:buChar char="●"/>
            </a:pPr>
            <a:r>
              <a:rPr lang="en" sz="1200">
                <a:solidFill>
                  <a:srgbClr val="073763"/>
                </a:solidFill>
                <a:latin typeface="Calibri"/>
                <a:ea typeface="Calibri"/>
                <a:cs typeface="Calibri"/>
                <a:sym typeface="Calibri"/>
              </a:rPr>
              <a:t>Notamos que hay 4 modelos de Iphone que los usuarios necesitan navegar mucho </a:t>
            </a:r>
            <a:r>
              <a:rPr lang="en" sz="1200">
                <a:solidFill>
                  <a:srgbClr val="073763"/>
                </a:solidFill>
                <a:latin typeface="Calibri"/>
                <a:ea typeface="Calibri"/>
                <a:cs typeface="Calibri"/>
                <a:sym typeface="Calibri"/>
              </a:rPr>
              <a:t>más</a:t>
            </a:r>
            <a:r>
              <a:rPr lang="en" sz="1200">
                <a:solidFill>
                  <a:srgbClr val="073763"/>
                </a:solidFill>
                <a:latin typeface="Calibri"/>
                <a:ea typeface="Calibri"/>
                <a:cs typeface="Calibri"/>
                <a:sym typeface="Calibri"/>
              </a:rPr>
              <a:t> para llevarse a cabo la venta: el Iphone 6S necesita de casi 1000 views para tener una venta.</a:t>
            </a:r>
            <a:endParaRPr sz="1200">
              <a:solidFill>
                <a:srgbClr val="073763"/>
              </a:solidFill>
              <a:latin typeface="Calibri"/>
              <a:ea typeface="Calibri"/>
              <a:cs typeface="Calibri"/>
              <a:sym typeface="Calibri"/>
            </a:endParaRPr>
          </a:p>
          <a:p>
            <a:pPr indent="0" lvl="0" marL="457200" rtl="0" algn="l">
              <a:spcBef>
                <a:spcPts val="0"/>
              </a:spcBef>
              <a:spcAft>
                <a:spcPts val="0"/>
              </a:spcAft>
              <a:buNone/>
            </a:pPr>
            <a:r>
              <a:t/>
            </a:r>
            <a:endParaRPr sz="1200">
              <a:solidFill>
                <a:srgbClr val="073763"/>
              </a:solidFill>
              <a:latin typeface="Calibri"/>
              <a:ea typeface="Calibri"/>
              <a:cs typeface="Calibri"/>
              <a:sym typeface="Calibri"/>
            </a:endParaRPr>
          </a:p>
          <a:p>
            <a:pPr indent="-304800" lvl="0" marL="457200" rtl="0" algn="l">
              <a:spcBef>
                <a:spcPts val="0"/>
              </a:spcBef>
              <a:spcAft>
                <a:spcPts val="0"/>
              </a:spcAft>
              <a:buClr>
                <a:srgbClr val="073763"/>
              </a:buClr>
              <a:buSzPts val="1200"/>
              <a:buFont typeface="Calibri"/>
              <a:buChar char="●"/>
            </a:pPr>
            <a:r>
              <a:rPr lang="en" sz="1200">
                <a:solidFill>
                  <a:srgbClr val="073763"/>
                </a:solidFill>
                <a:latin typeface="Calibri"/>
                <a:ea typeface="Calibri"/>
                <a:cs typeface="Calibri"/>
                <a:sym typeface="Calibri"/>
              </a:rPr>
              <a:t>En cambio, el modelo </a:t>
            </a:r>
            <a:r>
              <a:rPr lang="en" sz="1200">
                <a:solidFill>
                  <a:srgbClr val="073763"/>
                </a:solidFill>
                <a:latin typeface="Calibri"/>
                <a:ea typeface="Calibri"/>
                <a:cs typeface="Calibri"/>
                <a:sym typeface="Calibri"/>
              </a:rPr>
              <a:t>más</a:t>
            </a:r>
            <a:r>
              <a:rPr lang="en" sz="1200">
                <a:solidFill>
                  <a:srgbClr val="073763"/>
                </a:solidFill>
                <a:latin typeface="Calibri"/>
                <a:ea typeface="Calibri"/>
                <a:cs typeface="Calibri"/>
                <a:sym typeface="Calibri"/>
              </a:rPr>
              <a:t> vendido de todos, el Samsung Galaxy J5, solo necesita de 125 views para darse una Venta.</a:t>
            </a:r>
            <a:endParaRPr sz="1200">
              <a:solidFill>
                <a:srgbClr val="073763"/>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57" name="Shape 157"/>
        <p:cNvGrpSpPr/>
        <p:nvPr/>
      </p:nvGrpSpPr>
      <p:grpSpPr>
        <a:xfrm>
          <a:off x="0" y="0"/>
          <a:ext cx="0" cy="0"/>
          <a:chOff x="0" y="0"/>
          <a:chExt cx="0" cy="0"/>
        </a:xfrm>
      </p:grpSpPr>
      <p:sp>
        <p:nvSpPr>
          <p:cNvPr id="158" name="Google Shape;158;p26"/>
          <p:cNvSpPr txBox="1"/>
          <p:nvPr/>
        </p:nvSpPr>
        <p:spPr>
          <a:xfrm>
            <a:off x="308850" y="1224350"/>
            <a:ext cx="8394000" cy="3805500"/>
          </a:xfrm>
          <a:prstGeom prst="rect">
            <a:avLst/>
          </a:prstGeom>
          <a:noFill/>
          <a:ln>
            <a:noFill/>
          </a:ln>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Clr>
                <a:srgbClr val="073763"/>
              </a:buClr>
              <a:buSzPts val="1400"/>
              <a:buFont typeface="Calibri"/>
              <a:buChar char="●"/>
            </a:pPr>
            <a:r>
              <a:t/>
            </a:r>
            <a:endParaRPr>
              <a:solidFill>
                <a:srgbClr val="073763"/>
              </a:solidFill>
              <a:latin typeface="Calibri"/>
              <a:ea typeface="Calibri"/>
              <a:cs typeface="Calibri"/>
              <a:sym typeface="Calibri"/>
            </a:endParaRPr>
          </a:p>
        </p:txBody>
      </p:sp>
      <p:sp>
        <p:nvSpPr>
          <p:cNvPr id="159" name="Google Shape;159;p26"/>
          <p:cNvSpPr txBox="1"/>
          <p:nvPr/>
        </p:nvSpPr>
        <p:spPr>
          <a:xfrm>
            <a:off x="2525850" y="154425"/>
            <a:ext cx="4092300" cy="7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400">
              <a:solidFill>
                <a:srgbClr val="073763"/>
              </a:solidFill>
              <a:latin typeface="Calibri"/>
              <a:ea typeface="Calibri"/>
              <a:cs typeface="Calibri"/>
              <a:sym typeface="Calibri"/>
            </a:endParaRPr>
          </a:p>
        </p:txBody>
      </p:sp>
      <p:sp>
        <p:nvSpPr>
          <p:cNvPr id="160" name="Google Shape;160;p26"/>
          <p:cNvSpPr txBox="1"/>
          <p:nvPr/>
        </p:nvSpPr>
        <p:spPr>
          <a:xfrm>
            <a:off x="308850" y="213625"/>
            <a:ext cx="8289300" cy="8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73763"/>
                </a:solidFill>
                <a:latin typeface="Calibri"/>
                <a:ea typeface="Calibri"/>
                <a:cs typeface="Calibri"/>
                <a:sym typeface="Calibri"/>
              </a:rPr>
              <a:t>¿Cuáles son los modelos </a:t>
            </a:r>
            <a:r>
              <a:rPr b="1" lang="en" sz="2400">
                <a:solidFill>
                  <a:srgbClr val="073763"/>
                </a:solidFill>
                <a:latin typeface="Calibri"/>
                <a:ea typeface="Calibri"/>
                <a:cs typeface="Calibri"/>
                <a:sym typeface="Calibri"/>
              </a:rPr>
              <a:t>más</a:t>
            </a:r>
            <a:r>
              <a:rPr b="1" lang="en" sz="2400">
                <a:solidFill>
                  <a:srgbClr val="073763"/>
                </a:solidFill>
                <a:latin typeface="Calibri"/>
                <a:ea typeface="Calibri"/>
                <a:cs typeface="Calibri"/>
                <a:sym typeface="Calibri"/>
              </a:rPr>
              <a:t> visitados por los usuarios? </a:t>
            </a:r>
            <a:endParaRPr b="1" sz="2400">
              <a:solidFill>
                <a:srgbClr val="073763"/>
              </a:solidFill>
              <a:latin typeface="Calibri"/>
              <a:ea typeface="Calibri"/>
              <a:cs typeface="Calibri"/>
              <a:sym typeface="Calibri"/>
            </a:endParaRPr>
          </a:p>
        </p:txBody>
      </p:sp>
      <p:pic>
        <p:nvPicPr>
          <p:cNvPr id="161" name="Google Shape;161;p26"/>
          <p:cNvPicPr preferRelativeResize="0"/>
          <p:nvPr/>
        </p:nvPicPr>
        <p:blipFill>
          <a:blip r:embed="rId3">
            <a:alphaModFix/>
          </a:blip>
          <a:stretch>
            <a:fillRect/>
          </a:stretch>
        </p:blipFill>
        <p:spPr>
          <a:xfrm>
            <a:off x="308838" y="1224350"/>
            <a:ext cx="5114925" cy="3295650"/>
          </a:xfrm>
          <a:prstGeom prst="rect">
            <a:avLst/>
          </a:prstGeom>
          <a:noFill/>
          <a:ln>
            <a:noFill/>
          </a:ln>
        </p:spPr>
      </p:pic>
      <p:sp>
        <p:nvSpPr>
          <p:cNvPr id="162" name="Google Shape;162;p26"/>
          <p:cNvSpPr txBox="1"/>
          <p:nvPr/>
        </p:nvSpPr>
        <p:spPr>
          <a:xfrm>
            <a:off x="5646800" y="1347375"/>
            <a:ext cx="3229500" cy="31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73763"/>
                </a:solidFill>
                <a:latin typeface="Calibri"/>
                <a:ea typeface="Calibri"/>
                <a:cs typeface="Calibri"/>
                <a:sym typeface="Calibri"/>
              </a:rPr>
              <a:t>Investigamos las marcas </a:t>
            </a:r>
            <a:r>
              <a:rPr lang="en">
                <a:solidFill>
                  <a:srgbClr val="073763"/>
                </a:solidFill>
                <a:latin typeface="Calibri"/>
                <a:ea typeface="Calibri"/>
                <a:cs typeface="Calibri"/>
                <a:sym typeface="Calibri"/>
              </a:rPr>
              <a:t>que los usuarios de Trocafone visitaron independientemente del </a:t>
            </a:r>
            <a:r>
              <a:rPr lang="en">
                <a:solidFill>
                  <a:srgbClr val="073763"/>
                </a:solidFill>
                <a:latin typeface="Calibri"/>
                <a:ea typeface="Calibri"/>
                <a:cs typeface="Calibri"/>
                <a:sym typeface="Calibri"/>
              </a:rPr>
              <a:t>modelo buscado. </a:t>
            </a:r>
            <a:endParaRPr>
              <a:solidFill>
                <a:srgbClr val="073763"/>
              </a:solidFill>
              <a:latin typeface="Calibri"/>
              <a:ea typeface="Calibri"/>
              <a:cs typeface="Calibri"/>
              <a:sym typeface="Calibri"/>
            </a:endParaRPr>
          </a:p>
          <a:p>
            <a:pPr indent="0" lvl="0" marL="0" rtl="0" algn="l">
              <a:spcBef>
                <a:spcPts val="0"/>
              </a:spcBef>
              <a:spcAft>
                <a:spcPts val="0"/>
              </a:spcAft>
              <a:buNone/>
            </a:pPr>
            <a:r>
              <a:t/>
            </a:r>
            <a:endParaRPr>
              <a:solidFill>
                <a:srgbClr val="073763"/>
              </a:solidFill>
              <a:latin typeface="Calibri"/>
              <a:ea typeface="Calibri"/>
              <a:cs typeface="Calibri"/>
              <a:sym typeface="Calibri"/>
            </a:endParaRPr>
          </a:p>
          <a:p>
            <a:pPr indent="0" lvl="0" marL="0" rtl="0" algn="l">
              <a:spcBef>
                <a:spcPts val="0"/>
              </a:spcBef>
              <a:spcAft>
                <a:spcPts val="0"/>
              </a:spcAft>
              <a:buNone/>
            </a:pPr>
            <a:r>
              <a:rPr lang="en">
                <a:solidFill>
                  <a:srgbClr val="073763"/>
                </a:solidFill>
                <a:latin typeface="Calibri"/>
                <a:ea typeface="Calibri"/>
                <a:cs typeface="Calibri"/>
                <a:sym typeface="Calibri"/>
              </a:rPr>
              <a:t>En base a esto se pudo observar: </a:t>
            </a:r>
            <a:endParaRPr>
              <a:solidFill>
                <a:srgbClr val="073763"/>
              </a:solidFill>
              <a:latin typeface="Calibri"/>
              <a:ea typeface="Calibri"/>
              <a:cs typeface="Calibri"/>
              <a:sym typeface="Calibri"/>
            </a:endParaRPr>
          </a:p>
          <a:p>
            <a:pPr indent="0" lvl="0" marL="0" rtl="0" algn="l">
              <a:spcBef>
                <a:spcPts val="0"/>
              </a:spcBef>
              <a:spcAft>
                <a:spcPts val="0"/>
              </a:spcAft>
              <a:buNone/>
            </a:pPr>
            <a:r>
              <a:t/>
            </a:r>
            <a:endParaRPr>
              <a:solidFill>
                <a:srgbClr val="073763"/>
              </a:solidFill>
              <a:latin typeface="Calibri"/>
              <a:ea typeface="Calibri"/>
              <a:cs typeface="Calibri"/>
              <a:sym typeface="Calibri"/>
            </a:endParaRPr>
          </a:p>
          <a:p>
            <a:pPr indent="-317500" lvl="0" marL="457200" rtl="0" algn="l">
              <a:spcBef>
                <a:spcPts val="0"/>
              </a:spcBef>
              <a:spcAft>
                <a:spcPts val="0"/>
              </a:spcAft>
              <a:buClr>
                <a:srgbClr val="073763"/>
              </a:buClr>
              <a:buSzPts val="1400"/>
              <a:buFont typeface="Calibri"/>
              <a:buChar char="●"/>
            </a:pPr>
            <a:r>
              <a:rPr lang="en">
                <a:solidFill>
                  <a:srgbClr val="073763"/>
                </a:solidFill>
                <a:latin typeface="Calibri"/>
                <a:ea typeface="Calibri"/>
                <a:cs typeface="Calibri"/>
                <a:sym typeface="Calibri"/>
              </a:rPr>
              <a:t>Entre los Iphones y Samsung abarcan el 84% de las visitas.</a:t>
            </a:r>
            <a:endParaRPr>
              <a:solidFill>
                <a:srgbClr val="073763"/>
              </a:solidFill>
              <a:latin typeface="Calibri"/>
              <a:ea typeface="Calibri"/>
              <a:cs typeface="Calibri"/>
              <a:sym typeface="Calibri"/>
            </a:endParaRPr>
          </a:p>
          <a:p>
            <a:pPr indent="0" lvl="0" marL="457200" rtl="0" algn="l">
              <a:spcBef>
                <a:spcPts val="0"/>
              </a:spcBef>
              <a:spcAft>
                <a:spcPts val="0"/>
              </a:spcAft>
              <a:buNone/>
            </a:pPr>
            <a:r>
              <a:t/>
            </a:r>
            <a:endParaRPr>
              <a:solidFill>
                <a:srgbClr val="073763"/>
              </a:solidFill>
              <a:latin typeface="Calibri"/>
              <a:ea typeface="Calibri"/>
              <a:cs typeface="Calibri"/>
              <a:sym typeface="Calibri"/>
            </a:endParaRPr>
          </a:p>
          <a:p>
            <a:pPr indent="-317500" lvl="0" marL="457200" rtl="0" algn="l">
              <a:spcBef>
                <a:spcPts val="0"/>
              </a:spcBef>
              <a:spcAft>
                <a:spcPts val="0"/>
              </a:spcAft>
              <a:buClr>
                <a:srgbClr val="073763"/>
              </a:buClr>
              <a:buSzPts val="1400"/>
              <a:buFont typeface="Calibri"/>
              <a:buChar char="●"/>
            </a:pPr>
            <a:r>
              <a:rPr lang="en">
                <a:solidFill>
                  <a:srgbClr val="073763"/>
                </a:solidFill>
                <a:latin typeface="Calibri"/>
                <a:ea typeface="Calibri"/>
                <a:cs typeface="Calibri"/>
                <a:sym typeface="Calibri"/>
              </a:rPr>
              <a:t>Hay una clara caída de la conversión a partir del mes de marzo.</a:t>
            </a:r>
            <a:endParaRPr>
              <a:solidFill>
                <a:srgbClr val="073763"/>
              </a:solidFill>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66" name="Shape 166"/>
        <p:cNvGrpSpPr/>
        <p:nvPr/>
      </p:nvGrpSpPr>
      <p:grpSpPr>
        <a:xfrm>
          <a:off x="0" y="0"/>
          <a:ext cx="0" cy="0"/>
          <a:chOff x="0" y="0"/>
          <a:chExt cx="0" cy="0"/>
        </a:xfrm>
      </p:grpSpPr>
      <p:sp>
        <p:nvSpPr>
          <p:cNvPr id="167" name="Google Shape;167;p27"/>
          <p:cNvSpPr txBox="1"/>
          <p:nvPr/>
        </p:nvSpPr>
        <p:spPr>
          <a:xfrm>
            <a:off x="308850" y="1224350"/>
            <a:ext cx="8394000" cy="3805500"/>
          </a:xfrm>
          <a:prstGeom prst="rect">
            <a:avLst/>
          </a:prstGeom>
          <a:noFill/>
          <a:ln>
            <a:noFill/>
          </a:ln>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Clr>
                <a:srgbClr val="073763"/>
              </a:buClr>
              <a:buSzPts val="1400"/>
              <a:buFont typeface="Calibri"/>
              <a:buChar char="●"/>
            </a:pPr>
            <a:r>
              <a:t/>
            </a:r>
            <a:endParaRPr>
              <a:solidFill>
                <a:srgbClr val="073763"/>
              </a:solidFill>
              <a:latin typeface="Calibri"/>
              <a:ea typeface="Calibri"/>
              <a:cs typeface="Calibri"/>
              <a:sym typeface="Calibri"/>
            </a:endParaRPr>
          </a:p>
        </p:txBody>
      </p:sp>
      <p:sp>
        <p:nvSpPr>
          <p:cNvPr id="168" name="Google Shape;168;p27"/>
          <p:cNvSpPr txBox="1"/>
          <p:nvPr/>
        </p:nvSpPr>
        <p:spPr>
          <a:xfrm>
            <a:off x="2525850" y="154425"/>
            <a:ext cx="4092300" cy="7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400">
              <a:solidFill>
                <a:srgbClr val="073763"/>
              </a:solidFill>
              <a:latin typeface="Calibri"/>
              <a:ea typeface="Calibri"/>
              <a:cs typeface="Calibri"/>
              <a:sym typeface="Calibri"/>
            </a:endParaRPr>
          </a:p>
        </p:txBody>
      </p:sp>
      <p:sp>
        <p:nvSpPr>
          <p:cNvPr id="169" name="Google Shape;169;p27"/>
          <p:cNvSpPr txBox="1"/>
          <p:nvPr/>
        </p:nvSpPr>
        <p:spPr>
          <a:xfrm>
            <a:off x="308850" y="213625"/>
            <a:ext cx="8289300" cy="8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73763"/>
                </a:solidFill>
                <a:latin typeface="Calibri"/>
                <a:ea typeface="Calibri"/>
                <a:cs typeface="Calibri"/>
                <a:sym typeface="Calibri"/>
              </a:rPr>
              <a:t>Entonces… </a:t>
            </a:r>
            <a:r>
              <a:rPr b="1" lang="en" sz="2400">
                <a:solidFill>
                  <a:srgbClr val="073763"/>
                </a:solidFill>
                <a:latin typeface="Calibri"/>
                <a:ea typeface="Calibri"/>
                <a:cs typeface="Calibri"/>
                <a:sym typeface="Calibri"/>
              </a:rPr>
              <a:t>¿Cuáles son los modelos más visitados por los usuarios que realizaron al menos una conversión? </a:t>
            </a:r>
            <a:endParaRPr b="1" sz="2400">
              <a:solidFill>
                <a:srgbClr val="073763"/>
              </a:solidFill>
              <a:latin typeface="Calibri"/>
              <a:ea typeface="Calibri"/>
              <a:cs typeface="Calibri"/>
              <a:sym typeface="Calibri"/>
            </a:endParaRPr>
          </a:p>
        </p:txBody>
      </p:sp>
      <p:sp>
        <p:nvSpPr>
          <p:cNvPr id="170" name="Google Shape;170;p27"/>
          <p:cNvSpPr txBox="1"/>
          <p:nvPr/>
        </p:nvSpPr>
        <p:spPr>
          <a:xfrm>
            <a:off x="5646800" y="1652175"/>
            <a:ext cx="3229500" cy="259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73763"/>
                </a:solidFill>
                <a:latin typeface="Calibri"/>
                <a:ea typeface="Calibri"/>
                <a:cs typeface="Calibri"/>
                <a:sym typeface="Calibri"/>
              </a:rPr>
              <a:t>Siguiendo el análisis de los modelos más visitados, llegamos a 2 conclusiones:</a:t>
            </a:r>
            <a:endParaRPr>
              <a:solidFill>
                <a:srgbClr val="073763"/>
              </a:solidFill>
              <a:latin typeface="Calibri"/>
              <a:ea typeface="Calibri"/>
              <a:cs typeface="Calibri"/>
              <a:sym typeface="Calibri"/>
            </a:endParaRPr>
          </a:p>
          <a:p>
            <a:pPr indent="0" lvl="0" marL="0" rtl="0" algn="l">
              <a:spcBef>
                <a:spcPts val="0"/>
              </a:spcBef>
              <a:spcAft>
                <a:spcPts val="0"/>
              </a:spcAft>
              <a:buNone/>
            </a:pPr>
            <a:r>
              <a:t/>
            </a:r>
            <a:endParaRPr>
              <a:solidFill>
                <a:srgbClr val="073763"/>
              </a:solidFill>
              <a:latin typeface="Calibri"/>
              <a:ea typeface="Calibri"/>
              <a:cs typeface="Calibri"/>
              <a:sym typeface="Calibri"/>
            </a:endParaRPr>
          </a:p>
          <a:p>
            <a:pPr indent="-317500" lvl="0" marL="457200" rtl="0" algn="l">
              <a:spcBef>
                <a:spcPts val="0"/>
              </a:spcBef>
              <a:spcAft>
                <a:spcPts val="0"/>
              </a:spcAft>
              <a:buClr>
                <a:srgbClr val="073763"/>
              </a:buClr>
              <a:buSzPts val="1400"/>
              <a:buFont typeface="Calibri"/>
              <a:buChar char="●"/>
            </a:pPr>
            <a:r>
              <a:rPr lang="en">
                <a:solidFill>
                  <a:srgbClr val="073763"/>
                </a:solidFill>
                <a:latin typeface="Calibri"/>
                <a:ea typeface="Calibri"/>
                <a:cs typeface="Calibri"/>
                <a:sym typeface="Calibri"/>
              </a:rPr>
              <a:t>Nuevamente entre los Iphones y Samsung abarcan más del 80% de las visitas.</a:t>
            </a:r>
            <a:endParaRPr>
              <a:solidFill>
                <a:srgbClr val="073763"/>
              </a:solidFill>
              <a:latin typeface="Calibri"/>
              <a:ea typeface="Calibri"/>
              <a:cs typeface="Calibri"/>
              <a:sym typeface="Calibri"/>
            </a:endParaRPr>
          </a:p>
          <a:p>
            <a:pPr indent="0" lvl="0" marL="457200" rtl="0" algn="l">
              <a:spcBef>
                <a:spcPts val="0"/>
              </a:spcBef>
              <a:spcAft>
                <a:spcPts val="0"/>
              </a:spcAft>
              <a:buNone/>
            </a:pPr>
            <a:r>
              <a:t/>
            </a:r>
            <a:endParaRPr>
              <a:solidFill>
                <a:srgbClr val="073763"/>
              </a:solidFill>
              <a:latin typeface="Calibri"/>
              <a:ea typeface="Calibri"/>
              <a:cs typeface="Calibri"/>
              <a:sym typeface="Calibri"/>
            </a:endParaRPr>
          </a:p>
          <a:p>
            <a:pPr indent="-317500" lvl="0" marL="457200" rtl="0" algn="l">
              <a:spcBef>
                <a:spcPts val="0"/>
              </a:spcBef>
              <a:spcAft>
                <a:spcPts val="0"/>
              </a:spcAft>
              <a:buClr>
                <a:srgbClr val="073763"/>
              </a:buClr>
              <a:buSzPts val="1400"/>
              <a:buFont typeface="Calibri"/>
              <a:buChar char="●"/>
            </a:pPr>
            <a:r>
              <a:rPr lang="en">
                <a:solidFill>
                  <a:srgbClr val="073763"/>
                </a:solidFill>
                <a:latin typeface="Calibri"/>
                <a:ea typeface="Calibri"/>
                <a:cs typeface="Calibri"/>
                <a:sym typeface="Calibri"/>
              </a:rPr>
              <a:t>Vemos que, al sesgar los datos a solo usuarios que convirtieron, Samsung lidera las visitas superando a Iphone en un 8%</a:t>
            </a:r>
            <a:endParaRPr>
              <a:solidFill>
                <a:srgbClr val="073763"/>
              </a:solidFill>
              <a:latin typeface="Calibri"/>
              <a:ea typeface="Calibri"/>
              <a:cs typeface="Calibri"/>
              <a:sym typeface="Calibri"/>
            </a:endParaRPr>
          </a:p>
          <a:p>
            <a:pPr indent="0" lvl="0" marL="0" rtl="0" algn="l">
              <a:spcBef>
                <a:spcPts val="0"/>
              </a:spcBef>
              <a:spcAft>
                <a:spcPts val="0"/>
              </a:spcAft>
              <a:buNone/>
            </a:pPr>
            <a:r>
              <a:t/>
            </a:r>
            <a:endParaRPr>
              <a:solidFill>
                <a:srgbClr val="073763"/>
              </a:solidFill>
              <a:latin typeface="Calibri"/>
              <a:ea typeface="Calibri"/>
              <a:cs typeface="Calibri"/>
              <a:sym typeface="Calibri"/>
            </a:endParaRPr>
          </a:p>
          <a:p>
            <a:pPr indent="0" lvl="0" marL="0" rtl="0" algn="l">
              <a:spcBef>
                <a:spcPts val="0"/>
              </a:spcBef>
              <a:spcAft>
                <a:spcPts val="0"/>
              </a:spcAft>
              <a:buNone/>
            </a:pPr>
            <a:r>
              <a:t/>
            </a:r>
            <a:endParaRPr>
              <a:solidFill>
                <a:srgbClr val="073763"/>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71" name="Google Shape;171;p27"/>
          <p:cNvPicPr preferRelativeResize="0"/>
          <p:nvPr/>
        </p:nvPicPr>
        <p:blipFill>
          <a:blip r:embed="rId3">
            <a:alphaModFix/>
          </a:blip>
          <a:stretch>
            <a:fillRect/>
          </a:stretch>
        </p:blipFill>
        <p:spPr>
          <a:xfrm>
            <a:off x="308850" y="1278700"/>
            <a:ext cx="5337950" cy="3286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75" name="Shape 175"/>
        <p:cNvGrpSpPr/>
        <p:nvPr/>
      </p:nvGrpSpPr>
      <p:grpSpPr>
        <a:xfrm>
          <a:off x="0" y="0"/>
          <a:ext cx="0" cy="0"/>
          <a:chOff x="0" y="0"/>
          <a:chExt cx="0" cy="0"/>
        </a:xfrm>
      </p:grpSpPr>
      <p:sp>
        <p:nvSpPr>
          <p:cNvPr id="176" name="Google Shape;176;p28"/>
          <p:cNvSpPr txBox="1"/>
          <p:nvPr/>
        </p:nvSpPr>
        <p:spPr>
          <a:xfrm>
            <a:off x="2525850" y="154425"/>
            <a:ext cx="4092300" cy="7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400">
              <a:solidFill>
                <a:srgbClr val="073763"/>
              </a:solidFill>
              <a:latin typeface="Calibri"/>
              <a:ea typeface="Calibri"/>
              <a:cs typeface="Calibri"/>
              <a:sym typeface="Calibri"/>
            </a:endParaRPr>
          </a:p>
        </p:txBody>
      </p:sp>
      <p:pic>
        <p:nvPicPr>
          <p:cNvPr id="177" name="Google Shape;177;p28"/>
          <p:cNvPicPr preferRelativeResize="0"/>
          <p:nvPr/>
        </p:nvPicPr>
        <p:blipFill>
          <a:blip r:embed="rId3">
            <a:alphaModFix/>
          </a:blip>
          <a:stretch>
            <a:fillRect/>
          </a:stretch>
        </p:blipFill>
        <p:spPr>
          <a:xfrm>
            <a:off x="152400" y="1048125"/>
            <a:ext cx="5887351" cy="3942976"/>
          </a:xfrm>
          <a:prstGeom prst="rect">
            <a:avLst/>
          </a:prstGeom>
          <a:noFill/>
          <a:ln>
            <a:noFill/>
          </a:ln>
        </p:spPr>
      </p:pic>
      <p:sp>
        <p:nvSpPr>
          <p:cNvPr id="178" name="Google Shape;178;p28"/>
          <p:cNvSpPr txBox="1"/>
          <p:nvPr/>
        </p:nvSpPr>
        <p:spPr>
          <a:xfrm>
            <a:off x="1157150" y="1521300"/>
            <a:ext cx="752700" cy="2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00FF"/>
                </a:solidFill>
              </a:rPr>
              <a:t>SONY</a:t>
            </a:r>
            <a:endParaRPr sz="1000">
              <a:solidFill>
                <a:srgbClr val="FF00FF"/>
              </a:solidFill>
            </a:endParaRPr>
          </a:p>
        </p:txBody>
      </p:sp>
      <p:sp>
        <p:nvSpPr>
          <p:cNvPr id="179" name="Google Shape;179;p28"/>
          <p:cNvSpPr txBox="1"/>
          <p:nvPr/>
        </p:nvSpPr>
        <p:spPr>
          <a:xfrm>
            <a:off x="4195650" y="1521300"/>
            <a:ext cx="837600" cy="2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00FF"/>
                </a:solidFill>
              </a:rPr>
              <a:t>SAMSUNG</a:t>
            </a:r>
            <a:endParaRPr sz="1000">
              <a:solidFill>
                <a:srgbClr val="FF00FF"/>
              </a:solidFill>
            </a:endParaRPr>
          </a:p>
        </p:txBody>
      </p:sp>
      <p:sp>
        <p:nvSpPr>
          <p:cNvPr id="180" name="Google Shape;180;p28"/>
          <p:cNvSpPr txBox="1"/>
          <p:nvPr/>
        </p:nvSpPr>
        <p:spPr>
          <a:xfrm>
            <a:off x="4097200" y="3583450"/>
            <a:ext cx="837600" cy="2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00FF"/>
                </a:solidFill>
              </a:rPr>
              <a:t>IPHONE</a:t>
            </a:r>
            <a:endParaRPr sz="1000">
              <a:solidFill>
                <a:srgbClr val="FF00FF"/>
              </a:solidFill>
            </a:endParaRPr>
          </a:p>
        </p:txBody>
      </p:sp>
      <p:sp>
        <p:nvSpPr>
          <p:cNvPr id="181" name="Google Shape;181;p28"/>
          <p:cNvSpPr txBox="1"/>
          <p:nvPr/>
        </p:nvSpPr>
        <p:spPr>
          <a:xfrm>
            <a:off x="1157150" y="3126225"/>
            <a:ext cx="752700" cy="2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00FF"/>
                </a:solidFill>
              </a:rPr>
              <a:t>LG</a:t>
            </a:r>
            <a:endParaRPr sz="1000">
              <a:solidFill>
                <a:srgbClr val="FF00FF"/>
              </a:solidFill>
            </a:endParaRPr>
          </a:p>
          <a:p>
            <a:pPr indent="0" lvl="0" marL="0" rtl="0" algn="l">
              <a:spcBef>
                <a:spcPts val="0"/>
              </a:spcBef>
              <a:spcAft>
                <a:spcPts val="0"/>
              </a:spcAft>
              <a:buNone/>
            </a:pPr>
            <a:r>
              <a:t/>
            </a:r>
            <a:endParaRPr sz="1000">
              <a:solidFill>
                <a:srgbClr val="FF00FF"/>
              </a:solidFill>
            </a:endParaRPr>
          </a:p>
        </p:txBody>
      </p:sp>
      <p:sp>
        <p:nvSpPr>
          <p:cNvPr id="182" name="Google Shape;182;p28"/>
          <p:cNvSpPr txBox="1"/>
          <p:nvPr/>
        </p:nvSpPr>
        <p:spPr>
          <a:xfrm>
            <a:off x="1995350" y="2440425"/>
            <a:ext cx="925800" cy="2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00FF"/>
                </a:solidFill>
              </a:rPr>
              <a:t>MOTOROLA</a:t>
            </a:r>
            <a:endParaRPr sz="1000">
              <a:solidFill>
                <a:srgbClr val="FF00FF"/>
              </a:solidFill>
            </a:endParaRPr>
          </a:p>
          <a:p>
            <a:pPr indent="0" lvl="0" marL="0" rtl="0" algn="l">
              <a:spcBef>
                <a:spcPts val="0"/>
              </a:spcBef>
              <a:spcAft>
                <a:spcPts val="0"/>
              </a:spcAft>
              <a:buNone/>
            </a:pPr>
            <a:r>
              <a:t/>
            </a:r>
            <a:endParaRPr sz="1000">
              <a:solidFill>
                <a:srgbClr val="FF00FF"/>
              </a:solidFill>
            </a:endParaRPr>
          </a:p>
        </p:txBody>
      </p:sp>
      <p:sp>
        <p:nvSpPr>
          <p:cNvPr id="183" name="Google Shape;183;p28"/>
          <p:cNvSpPr txBox="1"/>
          <p:nvPr/>
        </p:nvSpPr>
        <p:spPr>
          <a:xfrm>
            <a:off x="501700" y="48550"/>
            <a:ext cx="7744200" cy="7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73763"/>
                </a:solidFill>
                <a:latin typeface="Calibri"/>
                <a:ea typeface="Calibri"/>
                <a:cs typeface="Calibri"/>
                <a:sym typeface="Calibri"/>
              </a:rPr>
              <a:t>¿Cómo es la conversión por marca? ¿Cómo es la relación con el tiempo que transcurre entre que ingresan los usuarios y compran?</a:t>
            </a:r>
            <a:endParaRPr b="1" sz="1800">
              <a:solidFill>
                <a:srgbClr val="073763"/>
              </a:solidFill>
              <a:latin typeface="Calibri"/>
              <a:ea typeface="Calibri"/>
              <a:cs typeface="Calibri"/>
              <a:sym typeface="Calibri"/>
            </a:endParaRPr>
          </a:p>
        </p:txBody>
      </p:sp>
      <p:sp>
        <p:nvSpPr>
          <p:cNvPr id="184" name="Google Shape;184;p28"/>
          <p:cNvSpPr txBox="1"/>
          <p:nvPr/>
        </p:nvSpPr>
        <p:spPr>
          <a:xfrm>
            <a:off x="5845150" y="880000"/>
            <a:ext cx="2888700" cy="26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73763"/>
                </a:solidFill>
                <a:latin typeface="Calibri"/>
                <a:ea typeface="Calibri"/>
                <a:cs typeface="Calibri"/>
                <a:sym typeface="Calibri"/>
              </a:rPr>
              <a:t>Acá el principal insight que vemos es que los celulares de marca Sony convierten muy bien y en un menor tiempo. </a:t>
            </a:r>
            <a:endParaRPr>
              <a:solidFill>
                <a:srgbClr val="073763"/>
              </a:solidFill>
              <a:latin typeface="Calibri"/>
              <a:ea typeface="Calibri"/>
              <a:cs typeface="Calibri"/>
              <a:sym typeface="Calibri"/>
            </a:endParaRPr>
          </a:p>
          <a:p>
            <a:pPr indent="0" lvl="0" marL="0" rtl="0" algn="l">
              <a:spcBef>
                <a:spcPts val="0"/>
              </a:spcBef>
              <a:spcAft>
                <a:spcPts val="0"/>
              </a:spcAft>
              <a:buNone/>
            </a:pPr>
            <a:r>
              <a:t/>
            </a:r>
            <a:endParaRPr>
              <a:solidFill>
                <a:srgbClr val="073763"/>
              </a:solidFill>
              <a:latin typeface="Calibri"/>
              <a:ea typeface="Calibri"/>
              <a:cs typeface="Calibri"/>
              <a:sym typeface="Calibri"/>
            </a:endParaRPr>
          </a:p>
          <a:p>
            <a:pPr indent="0" lvl="0" marL="0" rtl="0" algn="l">
              <a:spcBef>
                <a:spcPts val="0"/>
              </a:spcBef>
              <a:spcAft>
                <a:spcPts val="0"/>
              </a:spcAft>
              <a:buNone/>
            </a:pPr>
            <a:r>
              <a:rPr lang="en">
                <a:solidFill>
                  <a:srgbClr val="073763"/>
                </a:solidFill>
                <a:latin typeface="Calibri"/>
                <a:ea typeface="Calibri"/>
                <a:cs typeface="Calibri"/>
                <a:sym typeface="Calibri"/>
              </a:rPr>
              <a:t>Los iphones, por otro lado, tienen la peor conversión por la gran cantidad de visitas que tienen. No obstante el tiempo que se toman los usuarios en comprarlos (tamaño de la burbuja) es pequeño en comparación a las demás marcas.</a:t>
            </a:r>
            <a:endParaRPr>
              <a:solidFill>
                <a:srgbClr val="073763"/>
              </a:solidFill>
              <a:latin typeface="Calibri"/>
              <a:ea typeface="Calibri"/>
              <a:cs typeface="Calibri"/>
              <a:sym typeface="Calibri"/>
            </a:endParaRPr>
          </a:p>
        </p:txBody>
      </p:sp>
      <p:pic>
        <p:nvPicPr>
          <p:cNvPr id="185" name="Google Shape;185;p28"/>
          <p:cNvPicPr preferRelativeResize="0"/>
          <p:nvPr/>
        </p:nvPicPr>
        <p:blipFill>
          <a:blip r:embed="rId4">
            <a:alphaModFix/>
          </a:blip>
          <a:stretch>
            <a:fillRect/>
          </a:stretch>
        </p:blipFill>
        <p:spPr>
          <a:xfrm>
            <a:off x="5498900" y="3663675"/>
            <a:ext cx="3539749" cy="1230925"/>
          </a:xfrm>
          <a:prstGeom prst="rect">
            <a:avLst/>
          </a:prstGeom>
          <a:noFill/>
          <a:ln>
            <a:noFill/>
          </a:ln>
        </p:spPr>
      </p:pic>
      <p:sp>
        <p:nvSpPr>
          <p:cNvPr id="186" name="Google Shape;186;p28"/>
          <p:cNvSpPr/>
          <p:nvPr/>
        </p:nvSpPr>
        <p:spPr>
          <a:xfrm>
            <a:off x="5498900" y="3663750"/>
            <a:ext cx="3539700" cy="1230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73763"/>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90" name="Shape 190"/>
        <p:cNvGrpSpPr/>
        <p:nvPr/>
      </p:nvGrpSpPr>
      <p:grpSpPr>
        <a:xfrm>
          <a:off x="0" y="0"/>
          <a:ext cx="0" cy="0"/>
          <a:chOff x="0" y="0"/>
          <a:chExt cx="0" cy="0"/>
        </a:xfrm>
      </p:grpSpPr>
      <p:sp>
        <p:nvSpPr>
          <p:cNvPr id="191" name="Google Shape;191;p29"/>
          <p:cNvSpPr txBox="1"/>
          <p:nvPr/>
        </p:nvSpPr>
        <p:spPr>
          <a:xfrm>
            <a:off x="570600" y="78225"/>
            <a:ext cx="7490100" cy="7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73763"/>
                </a:solidFill>
                <a:latin typeface="Calibri"/>
                <a:ea typeface="Calibri"/>
                <a:cs typeface="Calibri"/>
                <a:sym typeface="Calibri"/>
              </a:rPr>
              <a:t>Estado de productos que compraron los clientes: Samsung vs Iphone</a:t>
            </a:r>
            <a:endParaRPr b="1" sz="2400">
              <a:solidFill>
                <a:srgbClr val="073763"/>
              </a:solidFill>
              <a:latin typeface="Calibri"/>
              <a:ea typeface="Calibri"/>
              <a:cs typeface="Calibri"/>
              <a:sym typeface="Calibri"/>
            </a:endParaRPr>
          </a:p>
        </p:txBody>
      </p:sp>
      <p:pic>
        <p:nvPicPr>
          <p:cNvPr id="192" name="Google Shape;192;p29"/>
          <p:cNvPicPr preferRelativeResize="0"/>
          <p:nvPr/>
        </p:nvPicPr>
        <p:blipFill rotWithShape="1">
          <a:blip r:embed="rId3">
            <a:alphaModFix/>
          </a:blip>
          <a:srcRect b="4434" l="0" r="0" t="0"/>
          <a:stretch/>
        </p:blipFill>
        <p:spPr>
          <a:xfrm>
            <a:off x="227275" y="1048125"/>
            <a:ext cx="4255100" cy="3088050"/>
          </a:xfrm>
          <a:prstGeom prst="rect">
            <a:avLst/>
          </a:prstGeom>
          <a:noFill/>
          <a:ln>
            <a:noFill/>
          </a:ln>
        </p:spPr>
      </p:pic>
      <p:pic>
        <p:nvPicPr>
          <p:cNvPr id="193" name="Google Shape;193;p29"/>
          <p:cNvPicPr preferRelativeResize="0"/>
          <p:nvPr/>
        </p:nvPicPr>
        <p:blipFill>
          <a:blip r:embed="rId4">
            <a:alphaModFix/>
          </a:blip>
          <a:stretch>
            <a:fillRect/>
          </a:stretch>
        </p:blipFill>
        <p:spPr>
          <a:xfrm>
            <a:off x="4572000" y="1048125"/>
            <a:ext cx="4443661" cy="3088049"/>
          </a:xfrm>
          <a:prstGeom prst="rect">
            <a:avLst/>
          </a:prstGeom>
          <a:noFill/>
          <a:ln>
            <a:noFill/>
          </a:ln>
        </p:spPr>
      </p:pic>
      <p:sp>
        <p:nvSpPr>
          <p:cNvPr id="194" name="Google Shape;194;p29"/>
          <p:cNvSpPr txBox="1"/>
          <p:nvPr/>
        </p:nvSpPr>
        <p:spPr>
          <a:xfrm>
            <a:off x="270150" y="4401400"/>
            <a:ext cx="8603700" cy="637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rgbClr val="073763"/>
                </a:solidFill>
                <a:latin typeface="Calibri"/>
                <a:ea typeface="Calibri"/>
                <a:cs typeface="Calibri"/>
                <a:sym typeface="Calibri"/>
              </a:rPr>
              <a:t>Se observa que</a:t>
            </a:r>
            <a:r>
              <a:rPr lang="en">
                <a:solidFill>
                  <a:srgbClr val="073763"/>
                </a:solidFill>
                <a:latin typeface="Calibri"/>
                <a:ea typeface="Calibri"/>
                <a:cs typeface="Calibri"/>
                <a:sym typeface="Calibri"/>
              </a:rPr>
              <a:t> tienen el mismo comportamiento de distribución de compra por condición, salvo un pequeño porcentaje de “equipos nuevos” para Samsung, y para iphone aparece “Bom- sem Touch Id”.</a:t>
            </a:r>
            <a:endParaRPr>
              <a:solidFill>
                <a:srgbClr val="073763"/>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98" name="Shape 198"/>
        <p:cNvGrpSpPr/>
        <p:nvPr/>
      </p:nvGrpSpPr>
      <p:grpSpPr>
        <a:xfrm>
          <a:off x="0" y="0"/>
          <a:ext cx="0" cy="0"/>
          <a:chOff x="0" y="0"/>
          <a:chExt cx="0" cy="0"/>
        </a:xfrm>
      </p:grpSpPr>
      <p:sp>
        <p:nvSpPr>
          <p:cNvPr id="199" name="Google Shape;199;p30"/>
          <p:cNvSpPr txBox="1"/>
          <p:nvPr/>
        </p:nvSpPr>
        <p:spPr>
          <a:xfrm>
            <a:off x="1243875" y="154425"/>
            <a:ext cx="7418700" cy="7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73763"/>
                </a:solidFill>
                <a:latin typeface="Calibri"/>
                <a:ea typeface="Calibri"/>
                <a:cs typeface="Calibri"/>
                <a:sym typeface="Calibri"/>
              </a:rPr>
              <a:t>Las personas que compraron ¿Qué color eligieron?</a:t>
            </a:r>
            <a:endParaRPr b="1" sz="2400">
              <a:solidFill>
                <a:srgbClr val="073763"/>
              </a:solidFill>
              <a:latin typeface="Calibri"/>
              <a:ea typeface="Calibri"/>
              <a:cs typeface="Calibri"/>
              <a:sym typeface="Calibri"/>
            </a:endParaRPr>
          </a:p>
        </p:txBody>
      </p:sp>
      <p:sp>
        <p:nvSpPr>
          <p:cNvPr id="200" name="Google Shape;200;p30"/>
          <p:cNvSpPr txBox="1"/>
          <p:nvPr/>
        </p:nvSpPr>
        <p:spPr>
          <a:xfrm>
            <a:off x="5979800" y="1762500"/>
            <a:ext cx="2660100" cy="166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73763"/>
                </a:solidFill>
                <a:latin typeface="Calibri"/>
                <a:ea typeface="Calibri"/>
                <a:cs typeface="Calibri"/>
                <a:sym typeface="Calibri"/>
              </a:rPr>
              <a:t>Los colores favoritos de los compradores son “Preto”, “Dourado” y “Branco”, esto nos puede dar un valor, al momento de establecer un peso de acuerdo al celular al momento de realizar la compra al proveedor.</a:t>
            </a:r>
            <a:endParaRPr>
              <a:solidFill>
                <a:srgbClr val="073763"/>
              </a:solidFill>
              <a:latin typeface="Calibri"/>
              <a:ea typeface="Calibri"/>
              <a:cs typeface="Calibri"/>
              <a:sym typeface="Calibri"/>
            </a:endParaRPr>
          </a:p>
        </p:txBody>
      </p:sp>
      <p:pic>
        <p:nvPicPr>
          <p:cNvPr id="201" name="Google Shape;201;p30"/>
          <p:cNvPicPr preferRelativeResize="0"/>
          <p:nvPr/>
        </p:nvPicPr>
        <p:blipFill>
          <a:blip r:embed="rId3">
            <a:alphaModFix/>
          </a:blip>
          <a:stretch>
            <a:fillRect/>
          </a:stretch>
        </p:blipFill>
        <p:spPr>
          <a:xfrm>
            <a:off x="381000" y="971925"/>
            <a:ext cx="5506438" cy="3942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05" name="Shape 205"/>
        <p:cNvGrpSpPr/>
        <p:nvPr/>
      </p:nvGrpSpPr>
      <p:grpSpPr>
        <a:xfrm>
          <a:off x="0" y="0"/>
          <a:ext cx="0" cy="0"/>
          <a:chOff x="0" y="0"/>
          <a:chExt cx="0" cy="0"/>
        </a:xfrm>
      </p:grpSpPr>
      <p:sp>
        <p:nvSpPr>
          <p:cNvPr id="206" name="Google Shape;206;p31"/>
          <p:cNvSpPr txBox="1"/>
          <p:nvPr/>
        </p:nvSpPr>
        <p:spPr>
          <a:xfrm>
            <a:off x="634275" y="154425"/>
            <a:ext cx="4197000" cy="5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73763"/>
                </a:solidFill>
                <a:latin typeface="Calibri"/>
                <a:ea typeface="Calibri"/>
                <a:cs typeface="Calibri"/>
                <a:sym typeface="Calibri"/>
              </a:rPr>
              <a:t>Color: Iphone vs Samsung</a:t>
            </a:r>
            <a:endParaRPr b="1" sz="2400">
              <a:solidFill>
                <a:srgbClr val="073763"/>
              </a:solidFill>
              <a:latin typeface="Calibri"/>
              <a:ea typeface="Calibri"/>
              <a:cs typeface="Calibri"/>
              <a:sym typeface="Calibri"/>
            </a:endParaRPr>
          </a:p>
        </p:txBody>
      </p:sp>
      <p:sp>
        <p:nvSpPr>
          <p:cNvPr id="207" name="Google Shape;207;p31"/>
          <p:cNvSpPr txBox="1"/>
          <p:nvPr/>
        </p:nvSpPr>
        <p:spPr>
          <a:xfrm>
            <a:off x="576375" y="4271675"/>
            <a:ext cx="8086200" cy="639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rgbClr val="073763"/>
                </a:solidFill>
                <a:latin typeface="Calibri"/>
                <a:ea typeface="Calibri"/>
                <a:cs typeface="Calibri"/>
                <a:sym typeface="Calibri"/>
              </a:rPr>
              <a:t>Siguiendo el análisis anterior, también se puede hacer enfoque por modelo, </a:t>
            </a:r>
            <a:r>
              <a:rPr lang="en">
                <a:solidFill>
                  <a:srgbClr val="073763"/>
                </a:solidFill>
                <a:latin typeface="Calibri"/>
                <a:ea typeface="Calibri"/>
                <a:cs typeface="Calibri"/>
                <a:sym typeface="Calibri"/>
              </a:rPr>
              <a:t>aquí</a:t>
            </a:r>
            <a:r>
              <a:rPr lang="en">
                <a:solidFill>
                  <a:srgbClr val="073763"/>
                </a:solidFill>
                <a:latin typeface="Calibri"/>
                <a:ea typeface="Calibri"/>
                <a:cs typeface="Calibri"/>
                <a:sym typeface="Calibri"/>
              </a:rPr>
              <a:t> un versus entre los modelos más comprados, claramente tienen distinta gama de colores requerido por los clientes.</a:t>
            </a:r>
            <a:endParaRPr>
              <a:solidFill>
                <a:srgbClr val="073763"/>
              </a:solidFill>
              <a:latin typeface="Calibri"/>
              <a:ea typeface="Calibri"/>
              <a:cs typeface="Calibri"/>
              <a:sym typeface="Calibri"/>
            </a:endParaRPr>
          </a:p>
        </p:txBody>
      </p:sp>
      <p:pic>
        <p:nvPicPr>
          <p:cNvPr id="208" name="Google Shape;208;p31"/>
          <p:cNvPicPr preferRelativeResize="0"/>
          <p:nvPr/>
        </p:nvPicPr>
        <p:blipFill>
          <a:blip r:embed="rId3">
            <a:alphaModFix/>
          </a:blip>
          <a:stretch>
            <a:fillRect/>
          </a:stretch>
        </p:blipFill>
        <p:spPr>
          <a:xfrm>
            <a:off x="533400" y="971925"/>
            <a:ext cx="4056951" cy="2821749"/>
          </a:xfrm>
          <a:prstGeom prst="rect">
            <a:avLst/>
          </a:prstGeom>
          <a:noFill/>
          <a:ln>
            <a:noFill/>
          </a:ln>
        </p:spPr>
      </p:pic>
      <p:pic>
        <p:nvPicPr>
          <p:cNvPr id="209" name="Google Shape;209;p31"/>
          <p:cNvPicPr preferRelativeResize="0"/>
          <p:nvPr/>
        </p:nvPicPr>
        <p:blipFill>
          <a:blip r:embed="rId4">
            <a:alphaModFix/>
          </a:blip>
          <a:stretch>
            <a:fillRect/>
          </a:stretch>
        </p:blipFill>
        <p:spPr>
          <a:xfrm>
            <a:off x="4742751" y="971925"/>
            <a:ext cx="4015567" cy="2821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64" name="Shape 64"/>
        <p:cNvGrpSpPr/>
        <p:nvPr/>
      </p:nvGrpSpPr>
      <p:grpSpPr>
        <a:xfrm>
          <a:off x="0" y="0"/>
          <a:ext cx="0" cy="0"/>
          <a:chOff x="0" y="0"/>
          <a:chExt cx="0" cy="0"/>
        </a:xfrm>
      </p:grpSpPr>
      <p:sp>
        <p:nvSpPr>
          <p:cNvPr id="65" name="Google Shape;65;p14"/>
          <p:cNvSpPr txBox="1"/>
          <p:nvPr/>
        </p:nvSpPr>
        <p:spPr>
          <a:xfrm>
            <a:off x="375000" y="895725"/>
            <a:ext cx="8394000" cy="39906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a:solidFill>
                  <a:srgbClr val="073763"/>
                </a:solidFill>
                <a:latin typeface="Calibri"/>
                <a:ea typeface="Calibri"/>
                <a:cs typeface="Calibri"/>
                <a:sym typeface="Calibri"/>
              </a:rPr>
              <a:t>El análisis temporalmente está situado dentro de los meses de Enero y Junio del 2018, puntualmente desde el 01/01/2018 al 15/06/2018. </a:t>
            </a:r>
            <a:endParaRPr>
              <a:solidFill>
                <a:srgbClr val="073763"/>
              </a:solidFill>
              <a:latin typeface="Calibri"/>
              <a:ea typeface="Calibri"/>
              <a:cs typeface="Calibri"/>
              <a:sym typeface="Calibri"/>
            </a:endParaRPr>
          </a:p>
          <a:p>
            <a:pPr indent="0" lvl="0" marL="0" rtl="0" algn="l">
              <a:lnSpc>
                <a:spcPct val="200000"/>
              </a:lnSpc>
              <a:spcBef>
                <a:spcPts val="0"/>
              </a:spcBef>
              <a:spcAft>
                <a:spcPts val="0"/>
              </a:spcAft>
              <a:buClr>
                <a:schemeClr val="dk1"/>
              </a:buClr>
              <a:buSzPts val="1100"/>
              <a:buFont typeface="Arial"/>
              <a:buNone/>
            </a:pPr>
            <a:r>
              <a:rPr lang="en">
                <a:solidFill>
                  <a:srgbClr val="073763"/>
                </a:solidFill>
                <a:latin typeface="Calibri"/>
                <a:ea typeface="Calibri"/>
                <a:cs typeface="Calibri"/>
                <a:sym typeface="Calibri"/>
              </a:rPr>
              <a:t>Algunos datos interesantes que pudimos observar fueron:</a:t>
            </a:r>
            <a:endParaRPr>
              <a:solidFill>
                <a:srgbClr val="073763"/>
              </a:solidFill>
              <a:latin typeface="Calibri"/>
              <a:ea typeface="Calibri"/>
              <a:cs typeface="Calibri"/>
              <a:sym typeface="Calibri"/>
            </a:endParaRPr>
          </a:p>
          <a:p>
            <a:pPr indent="-304800" lvl="0" marL="457200" rtl="0" algn="l">
              <a:lnSpc>
                <a:spcPct val="200000"/>
              </a:lnSpc>
              <a:spcBef>
                <a:spcPts val="0"/>
              </a:spcBef>
              <a:spcAft>
                <a:spcPts val="0"/>
              </a:spcAft>
              <a:buClr>
                <a:srgbClr val="073763"/>
              </a:buClr>
              <a:buSzPts val="1200"/>
              <a:buFont typeface="Calibri"/>
              <a:buChar char="●"/>
            </a:pPr>
            <a:r>
              <a:rPr lang="en" sz="1200">
                <a:solidFill>
                  <a:srgbClr val="073763"/>
                </a:solidFill>
                <a:latin typeface="Calibri"/>
                <a:ea typeface="Calibri"/>
                <a:cs typeface="Calibri"/>
                <a:sym typeface="Calibri"/>
              </a:rPr>
              <a:t>El mes de Mayo fue el de más tráfico, se observa una tendencia creciente</a:t>
            </a:r>
            <a:endParaRPr sz="1200">
              <a:solidFill>
                <a:srgbClr val="073763"/>
              </a:solidFill>
              <a:latin typeface="Calibri"/>
              <a:ea typeface="Calibri"/>
              <a:cs typeface="Calibri"/>
              <a:sym typeface="Calibri"/>
            </a:endParaRPr>
          </a:p>
          <a:p>
            <a:pPr indent="-304800" lvl="0" marL="457200" rtl="0" algn="l">
              <a:lnSpc>
                <a:spcPct val="200000"/>
              </a:lnSpc>
              <a:spcBef>
                <a:spcPts val="0"/>
              </a:spcBef>
              <a:spcAft>
                <a:spcPts val="0"/>
              </a:spcAft>
              <a:buClr>
                <a:srgbClr val="073763"/>
              </a:buClr>
              <a:buSzPts val="1200"/>
              <a:buFont typeface="Calibri"/>
              <a:buChar char="●"/>
            </a:pPr>
            <a:r>
              <a:rPr lang="en" sz="1200">
                <a:solidFill>
                  <a:srgbClr val="073763"/>
                </a:solidFill>
                <a:latin typeface="Calibri"/>
                <a:ea typeface="Calibri"/>
                <a:cs typeface="Calibri"/>
                <a:sym typeface="Calibri"/>
              </a:rPr>
              <a:t>La menor cantidad de visitas en la página fueron en los horarios matutinos de las 7.00 y 8.00 am, con picos máximos de visitas entre las 23:00 y las 0.00 de la noche.</a:t>
            </a:r>
            <a:endParaRPr sz="1200">
              <a:solidFill>
                <a:srgbClr val="073763"/>
              </a:solidFill>
              <a:latin typeface="Calibri"/>
              <a:ea typeface="Calibri"/>
              <a:cs typeface="Calibri"/>
              <a:sym typeface="Calibri"/>
            </a:endParaRPr>
          </a:p>
          <a:p>
            <a:pPr indent="-304800" lvl="0" marL="457200" rtl="0" algn="l">
              <a:lnSpc>
                <a:spcPct val="200000"/>
              </a:lnSpc>
              <a:spcBef>
                <a:spcPts val="0"/>
              </a:spcBef>
              <a:spcAft>
                <a:spcPts val="0"/>
              </a:spcAft>
              <a:buClr>
                <a:srgbClr val="073763"/>
              </a:buClr>
              <a:buSzPts val="1200"/>
              <a:buFont typeface="Calibri"/>
              <a:buChar char="●"/>
            </a:pPr>
            <a:r>
              <a:rPr lang="en" sz="1200">
                <a:solidFill>
                  <a:srgbClr val="073763"/>
                </a:solidFill>
                <a:latin typeface="Calibri"/>
                <a:ea typeface="Calibri"/>
                <a:cs typeface="Calibri"/>
                <a:sym typeface="Calibri"/>
              </a:rPr>
              <a:t>Sorpresivamente los fines de semana eran los días menos usados para navegar en el sitio, siendo los Martes y Miércoles lo más utilizados.</a:t>
            </a:r>
            <a:endParaRPr sz="1200">
              <a:solidFill>
                <a:srgbClr val="073763"/>
              </a:solidFill>
              <a:latin typeface="Calibri"/>
              <a:ea typeface="Calibri"/>
              <a:cs typeface="Calibri"/>
              <a:sym typeface="Calibri"/>
            </a:endParaRPr>
          </a:p>
          <a:p>
            <a:pPr indent="-304800" lvl="0" marL="457200" rtl="0" algn="l">
              <a:lnSpc>
                <a:spcPct val="200000"/>
              </a:lnSpc>
              <a:spcBef>
                <a:spcPts val="0"/>
              </a:spcBef>
              <a:spcAft>
                <a:spcPts val="0"/>
              </a:spcAft>
              <a:buClr>
                <a:srgbClr val="073763"/>
              </a:buClr>
              <a:buSzPts val="1200"/>
              <a:buFont typeface="Calibri"/>
              <a:buChar char="●"/>
            </a:pPr>
            <a:r>
              <a:rPr lang="en" sz="1200">
                <a:solidFill>
                  <a:srgbClr val="073763"/>
                </a:solidFill>
                <a:latin typeface="Calibri"/>
                <a:ea typeface="Calibri"/>
                <a:cs typeface="Calibri"/>
                <a:sym typeface="Calibri"/>
              </a:rPr>
              <a:t>Hay 1.172 conversiones que representan el 0.12% del tráfico generado total, a su vez estas conversiones son generados por 716 personas, es decir cerca del 63% compró más de un producto.</a:t>
            </a:r>
            <a:endParaRPr sz="1200">
              <a:solidFill>
                <a:srgbClr val="073763"/>
              </a:solidFill>
              <a:latin typeface="Calibri"/>
              <a:ea typeface="Calibri"/>
              <a:cs typeface="Calibri"/>
              <a:sym typeface="Calibri"/>
            </a:endParaRPr>
          </a:p>
        </p:txBody>
      </p:sp>
      <p:sp>
        <p:nvSpPr>
          <p:cNvPr id="66" name="Google Shape;66;p14"/>
          <p:cNvSpPr txBox="1"/>
          <p:nvPr/>
        </p:nvSpPr>
        <p:spPr>
          <a:xfrm>
            <a:off x="2525850" y="154425"/>
            <a:ext cx="4092300" cy="7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73763"/>
                </a:solidFill>
                <a:latin typeface="Calibri"/>
                <a:ea typeface="Calibri"/>
                <a:cs typeface="Calibri"/>
                <a:sym typeface="Calibri"/>
              </a:rPr>
              <a:t>Nivel de tráfico del sitio</a:t>
            </a:r>
            <a:endParaRPr b="1" sz="2400">
              <a:solidFill>
                <a:srgbClr val="073763"/>
              </a:solidFill>
              <a:latin typeface="Calibri"/>
              <a:ea typeface="Calibri"/>
              <a:cs typeface="Calibri"/>
              <a:sym typeface="Calibri"/>
            </a:endParaRPr>
          </a:p>
          <a:p>
            <a:pPr indent="0" lvl="0" marL="0" rtl="0" algn="l">
              <a:spcBef>
                <a:spcPts val="0"/>
              </a:spcBef>
              <a:spcAft>
                <a:spcPts val="0"/>
              </a:spcAft>
              <a:buNone/>
            </a:pPr>
            <a:r>
              <a:t/>
            </a:r>
            <a:endParaRPr b="1" sz="2400">
              <a:solidFill>
                <a:srgbClr val="073763"/>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13" name="Shape 213"/>
        <p:cNvGrpSpPr/>
        <p:nvPr/>
      </p:nvGrpSpPr>
      <p:grpSpPr>
        <a:xfrm>
          <a:off x="0" y="0"/>
          <a:ext cx="0" cy="0"/>
          <a:chOff x="0" y="0"/>
          <a:chExt cx="0" cy="0"/>
        </a:xfrm>
      </p:grpSpPr>
      <p:sp>
        <p:nvSpPr>
          <p:cNvPr id="214" name="Google Shape;214;p32"/>
          <p:cNvSpPr txBox="1"/>
          <p:nvPr/>
        </p:nvSpPr>
        <p:spPr>
          <a:xfrm>
            <a:off x="716425" y="87450"/>
            <a:ext cx="7418700" cy="7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73763"/>
                </a:solidFill>
                <a:latin typeface="Calibri"/>
                <a:ea typeface="Calibri"/>
                <a:cs typeface="Calibri"/>
                <a:sym typeface="Calibri"/>
              </a:rPr>
              <a:t>Ciudad y </a:t>
            </a:r>
            <a:r>
              <a:rPr b="1" lang="en" sz="2400">
                <a:solidFill>
                  <a:srgbClr val="073763"/>
                </a:solidFill>
                <a:latin typeface="Calibri"/>
                <a:ea typeface="Calibri"/>
                <a:cs typeface="Calibri"/>
                <a:sym typeface="Calibri"/>
              </a:rPr>
              <a:t>País</a:t>
            </a:r>
            <a:r>
              <a:rPr b="1" lang="en" sz="2400">
                <a:solidFill>
                  <a:srgbClr val="073763"/>
                </a:solidFill>
                <a:latin typeface="Calibri"/>
                <a:ea typeface="Calibri"/>
                <a:cs typeface="Calibri"/>
                <a:sym typeface="Calibri"/>
              </a:rPr>
              <a:t> de las personas que realizaron una compra</a:t>
            </a:r>
            <a:endParaRPr b="1" sz="2400">
              <a:solidFill>
                <a:srgbClr val="073763"/>
              </a:solidFill>
              <a:latin typeface="Calibri"/>
              <a:ea typeface="Calibri"/>
              <a:cs typeface="Calibri"/>
              <a:sym typeface="Calibri"/>
            </a:endParaRPr>
          </a:p>
        </p:txBody>
      </p:sp>
      <p:sp>
        <p:nvSpPr>
          <p:cNvPr id="215" name="Google Shape;215;p32"/>
          <p:cNvSpPr txBox="1"/>
          <p:nvPr/>
        </p:nvSpPr>
        <p:spPr>
          <a:xfrm>
            <a:off x="528900" y="4127600"/>
            <a:ext cx="8086200" cy="9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73763"/>
                </a:solidFill>
                <a:latin typeface="Calibri"/>
                <a:ea typeface="Calibri"/>
                <a:cs typeface="Calibri"/>
                <a:sym typeface="Calibri"/>
              </a:rPr>
              <a:t>Se observa que el principal país de donde vienen nuestros clientes es Brasil, y por la distribución de las ciudades Sao Paulo, Rio de Janeiro y Belo Horizonte, como las tres ciudades más importantes. Considerar sin embargo que puede existir una long tail en las ciudades.</a:t>
            </a:r>
            <a:endParaRPr>
              <a:solidFill>
                <a:srgbClr val="073763"/>
              </a:solidFill>
              <a:latin typeface="Calibri"/>
              <a:ea typeface="Calibri"/>
              <a:cs typeface="Calibri"/>
              <a:sym typeface="Calibri"/>
            </a:endParaRPr>
          </a:p>
        </p:txBody>
      </p:sp>
      <p:pic>
        <p:nvPicPr>
          <p:cNvPr id="216" name="Google Shape;216;p32"/>
          <p:cNvPicPr preferRelativeResize="0"/>
          <p:nvPr/>
        </p:nvPicPr>
        <p:blipFill>
          <a:blip r:embed="rId3">
            <a:alphaModFix/>
          </a:blip>
          <a:stretch>
            <a:fillRect/>
          </a:stretch>
        </p:blipFill>
        <p:spPr>
          <a:xfrm>
            <a:off x="5261200" y="984825"/>
            <a:ext cx="3882800" cy="2669726"/>
          </a:xfrm>
          <a:prstGeom prst="rect">
            <a:avLst/>
          </a:prstGeom>
          <a:noFill/>
          <a:ln>
            <a:noFill/>
          </a:ln>
        </p:spPr>
      </p:pic>
      <p:pic>
        <p:nvPicPr>
          <p:cNvPr id="217" name="Google Shape;217;p32"/>
          <p:cNvPicPr preferRelativeResize="0"/>
          <p:nvPr/>
        </p:nvPicPr>
        <p:blipFill>
          <a:blip r:embed="rId4">
            <a:alphaModFix/>
          </a:blip>
          <a:stretch>
            <a:fillRect/>
          </a:stretch>
        </p:blipFill>
        <p:spPr>
          <a:xfrm>
            <a:off x="58225" y="719151"/>
            <a:ext cx="5543100" cy="33600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21" name="Shape 221"/>
        <p:cNvGrpSpPr/>
        <p:nvPr/>
      </p:nvGrpSpPr>
      <p:grpSpPr>
        <a:xfrm>
          <a:off x="0" y="0"/>
          <a:ext cx="0" cy="0"/>
          <a:chOff x="0" y="0"/>
          <a:chExt cx="0" cy="0"/>
        </a:xfrm>
      </p:grpSpPr>
      <p:sp>
        <p:nvSpPr>
          <p:cNvPr id="222" name="Google Shape;222;p33"/>
          <p:cNvSpPr txBox="1"/>
          <p:nvPr/>
        </p:nvSpPr>
        <p:spPr>
          <a:xfrm>
            <a:off x="301050" y="154425"/>
            <a:ext cx="8614200" cy="7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73763"/>
                </a:solidFill>
                <a:latin typeface="Calibri"/>
                <a:ea typeface="Calibri"/>
                <a:cs typeface="Calibri"/>
                <a:sym typeface="Calibri"/>
              </a:rPr>
              <a:t>Análisis del Screen R, en los eventos de las personas que compran</a:t>
            </a:r>
            <a:endParaRPr b="1" sz="2400">
              <a:solidFill>
                <a:srgbClr val="073763"/>
              </a:solidFill>
              <a:latin typeface="Calibri"/>
              <a:ea typeface="Calibri"/>
              <a:cs typeface="Calibri"/>
              <a:sym typeface="Calibri"/>
            </a:endParaRPr>
          </a:p>
        </p:txBody>
      </p:sp>
      <p:sp>
        <p:nvSpPr>
          <p:cNvPr id="223" name="Google Shape;223;p33"/>
          <p:cNvSpPr txBox="1"/>
          <p:nvPr/>
        </p:nvSpPr>
        <p:spPr>
          <a:xfrm>
            <a:off x="6427950" y="1777824"/>
            <a:ext cx="2389200" cy="18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73763"/>
                </a:solidFill>
                <a:latin typeface="Calibri"/>
                <a:ea typeface="Calibri"/>
                <a:cs typeface="Calibri"/>
                <a:sym typeface="Calibri"/>
              </a:rPr>
              <a:t>Esto requiere un análisis más profundo, ya que al intentar analizar Iphone y Samsung que son las marcas más compradas, no se dispone de ningún registro en los eventos del cliente que consigne screen resolution.</a:t>
            </a:r>
            <a:endParaRPr>
              <a:solidFill>
                <a:srgbClr val="073763"/>
              </a:solidFill>
              <a:latin typeface="Calibri"/>
              <a:ea typeface="Calibri"/>
              <a:cs typeface="Calibri"/>
              <a:sym typeface="Calibri"/>
            </a:endParaRPr>
          </a:p>
        </p:txBody>
      </p:sp>
      <p:pic>
        <p:nvPicPr>
          <p:cNvPr id="224" name="Google Shape;224;p33"/>
          <p:cNvPicPr preferRelativeResize="0"/>
          <p:nvPr/>
        </p:nvPicPr>
        <p:blipFill>
          <a:blip r:embed="rId3">
            <a:alphaModFix/>
          </a:blip>
          <a:stretch>
            <a:fillRect/>
          </a:stretch>
        </p:blipFill>
        <p:spPr>
          <a:xfrm>
            <a:off x="328950" y="800950"/>
            <a:ext cx="6029826" cy="40600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28" name="Shape 228"/>
        <p:cNvGrpSpPr/>
        <p:nvPr/>
      </p:nvGrpSpPr>
      <p:grpSpPr>
        <a:xfrm>
          <a:off x="0" y="0"/>
          <a:ext cx="0" cy="0"/>
          <a:chOff x="0" y="0"/>
          <a:chExt cx="0" cy="0"/>
        </a:xfrm>
      </p:grpSpPr>
      <p:sp>
        <p:nvSpPr>
          <p:cNvPr id="229" name="Google Shape;229;p34"/>
          <p:cNvSpPr txBox="1"/>
          <p:nvPr/>
        </p:nvSpPr>
        <p:spPr>
          <a:xfrm>
            <a:off x="1379525" y="154425"/>
            <a:ext cx="5917800" cy="7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73763"/>
                </a:solidFill>
                <a:latin typeface="Calibri"/>
                <a:ea typeface="Calibri"/>
                <a:cs typeface="Calibri"/>
                <a:sym typeface="Calibri"/>
              </a:rPr>
              <a:t>Análisis de la variable storage en las compras</a:t>
            </a:r>
            <a:endParaRPr b="1" sz="2400">
              <a:solidFill>
                <a:srgbClr val="073763"/>
              </a:solidFill>
              <a:latin typeface="Calibri"/>
              <a:ea typeface="Calibri"/>
              <a:cs typeface="Calibri"/>
              <a:sym typeface="Calibri"/>
            </a:endParaRPr>
          </a:p>
        </p:txBody>
      </p:sp>
      <p:sp>
        <p:nvSpPr>
          <p:cNvPr id="230" name="Google Shape;230;p34"/>
          <p:cNvSpPr txBox="1"/>
          <p:nvPr/>
        </p:nvSpPr>
        <p:spPr>
          <a:xfrm>
            <a:off x="276150" y="3849050"/>
            <a:ext cx="8716200" cy="1094400"/>
          </a:xfrm>
          <a:prstGeom prst="rect">
            <a:avLst/>
          </a:prstGeom>
          <a:noFill/>
          <a:ln>
            <a:noFill/>
          </a:ln>
        </p:spPr>
        <p:txBody>
          <a:bodyPr anchorCtr="0" anchor="t" bIns="91425" lIns="91425" spcFirstLastPara="1" rIns="91425" wrap="square" tIns="91425">
            <a:noAutofit/>
          </a:bodyPr>
          <a:lstStyle/>
          <a:p>
            <a:pPr indent="-317500" lvl="0" marL="457200" rtl="0" algn="just">
              <a:spcBef>
                <a:spcPts val="0"/>
              </a:spcBef>
              <a:spcAft>
                <a:spcPts val="0"/>
              </a:spcAft>
              <a:buClr>
                <a:srgbClr val="073763"/>
              </a:buClr>
              <a:buSzPts val="1400"/>
              <a:buChar char="●"/>
            </a:pPr>
            <a:r>
              <a:rPr lang="en">
                <a:solidFill>
                  <a:srgbClr val="073763"/>
                </a:solidFill>
              </a:rPr>
              <a:t>En cuanto a las características de los equipos vendidos para el atributo storage los más requeridos son de 16GB siendo el aproximadamente el doble del segundo más requerido 32 GB.</a:t>
            </a:r>
            <a:endParaRPr>
              <a:solidFill>
                <a:srgbClr val="073763"/>
              </a:solidFill>
            </a:endParaRPr>
          </a:p>
          <a:p>
            <a:pPr indent="-317500" lvl="0" marL="457200" rtl="0" algn="just">
              <a:spcBef>
                <a:spcPts val="0"/>
              </a:spcBef>
              <a:spcAft>
                <a:spcPts val="0"/>
              </a:spcAft>
              <a:buClr>
                <a:srgbClr val="073763"/>
              </a:buClr>
              <a:buSzPts val="1400"/>
              <a:buChar char="●"/>
            </a:pPr>
            <a:r>
              <a:rPr lang="en">
                <a:solidFill>
                  <a:srgbClr val="073763"/>
                </a:solidFill>
              </a:rPr>
              <a:t>También analizando por marca para Iphone y Samsung se observó que tienen similar distribución al gráfico de ‘Compras realizadas por storage’, sin embargo para la marca Motorola nos damos cuenta que esta distribución cambia, siendo el storage más comprado de 32 GB</a:t>
            </a:r>
            <a:endParaRPr>
              <a:solidFill>
                <a:srgbClr val="073763"/>
              </a:solidFill>
            </a:endParaRPr>
          </a:p>
        </p:txBody>
      </p:sp>
      <p:pic>
        <p:nvPicPr>
          <p:cNvPr id="231" name="Google Shape;231;p34"/>
          <p:cNvPicPr preferRelativeResize="0"/>
          <p:nvPr/>
        </p:nvPicPr>
        <p:blipFill>
          <a:blip r:embed="rId3">
            <a:alphaModFix/>
          </a:blip>
          <a:stretch>
            <a:fillRect/>
          </a:stretch>
        </p:blipFill>
        <p:spPr>
          <a:xfrm>
            <a:off x="4946375" y="654250"/>
            <a:ext cx="4212050" cy="3071538"/>
          </a:xfrm>
          <a:prstGeom prst="rect">
            <a:avLst/>
          </a:prstGeom>
          <a:noFill/>
          <a:ln>
            <a:noFill/>
          </a:ln>
        </p:spPr>
      </p:pic>
      <p:pic>
        <p:nvPicPr>
          <p:cNvPr id="232" name="Google Shape;232;p34"/>
          <p:cNvPicPr preferRelativeResize="0"/>
          <p:nvPr/>
        </p:nvPicPr>
        <p:blipFill>
          <a:blip r:embed="rId4">
            <a:alphaModFix/>
          </a:blip>
          <a:stretch>
            <a:fillRect/>
          </a:stretch>
        </p:blipFill>
        <p:spPr>
          <a:xfrm>
            <a:off x="583525" y="671324"/>
            <a:ext cx="4412101" cy="3177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36" name="Shape 236"/>
        <p:cNvGrpSpPr/>
        <p:nvPr/>
      </p:nvGrpSpPr>
      <p:grpSpPr>
        <a:xfrm>
          <a:off x="0" y="0"/>
          <a:ext cx="0" cy="0"/>
          <a:chOff x="0" y="0"/>
          <a:chExt cx="0" cy="0"/>
        </a:xfrm>
      </p:grpSpPr>
      <p:sp>
        <p:nvSpPr>
          <p:cNvPr id="237" name="Google Shape;237;p35"/>
          <p:cNvSpPr txBox="1"/>
          <p:nvPr/>
        </p:nvSpPr>
        <p:spPr>
          <a:xfrm>
            <a:off x="954475" y="154425"/>
            <a:ext cx="7370700" cy="7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73763"/>
                </a:solidFill>
                <a:latin typeface="Calibri"/>
                <a:ea typeface="Calibri"/>
                <a:cs typeface="Calibri"/>
                <a:sym typeface="Calibri"/>
              </a:rPr>
              <a:t>¿Y cómo nos fue con las campañas? Analisis mensual</a:t>
            </a:r>
            <a:endParaRPr b="1" sz="2400">
              <a:solidFill>
                <a:srgbClr val="073763"/>
              </a:solidFill>
              <a:latin typeface="Calibri"/>
              <a:ea typeface="Calibri"/>
              <a:cs typeface="Calibri"/>
              <a:sym typeface="Calibri"/>
            </a:endParaRPr>
          </a:p>
        </p:txBody>
      </p:sp>
      <p:sp>
        <p:nvSpPr>
          <p:cNvPr id="238" name="Google Shape;238;p35"/>
          <p:cNvSpPr txBox="1"/>
          <p:nvPr/>
        </p:nvSpPr>
        <p:spPr>
          <a:xfrm>
            <a:off x="276150" y="3849050"/>
            <a:ext cx="8716200" cy="1094400"/>
          </a:xfrm>
          <a:prstGeom prst="rect">
            <a:avLst/>
          </a:prstGeom>
          <a:noFill/>
          <a:ln>
            <a:noFill/>
          </a:ln>
        </p:spPr>
        <p:txBody>
          <a:bodyPr anchorCtr="0" anchor="t" bIns="91425" lIns="91425" spcFirstLastPara="1" rIns="91425" wrap="square" tIns="91425">
            <a:noAutofit/>
          </a:bodyPr>
          <a:lstStyle/>
          <a:p>
            <a:pPr indent="-317500" lvl="0" marL="457200" rtl="0" algn="just">
              <a:spcBef>
                <a:spcPts val="0"/>
              </a:spcBef>
              <a:spcAft>
                <a:spcPts val="0"/>
              </a:spcAft>
              <a:buClr>
                <a:srgbClr val="073763"/>
              </a:buClr>
              <a:buSzPts val="1400"/>
              <a:buChar char="●"/>
            </a:pPr>
            <a:r>
              <a:rPr lang="en">
                <a:solidFill>
                  <a:srgbClr val="073763"/>
                </a:solidFill>
              </a:rPr>
              <a:t>De esto se desprende que los meses de enero a marzo hay menos conversiones pero también hay más efectividad, no así en los meses a partir del abril, quizás esto se deba a las campañas, ya que se nota un salto de los que vinieron por las mismas a partir de abril</a:t>
            </a:r>
            <a:endParaRPr>
              <a:solidFill>
                <a:srgbClr val="073763"/>
              </a:solidFill>
            </a:endParaRPr>
          </a:p>
          <a:p>
            <a:pPr indent="-317500" lvl="0" marL="457200" rtl="0" algn="just">
              <a:spcBef>
                <a:spcPts val="0"/>
              </a:spcBef>
              <a:spcAft>
                <a:spcPts val="0"/>
              </a:spcAft>
              <a:buClr>
                <a:srgbClr val="073763"/>
              </a:buClr>
              <a:buSzPts val="1400"/>
              <a:buChar char="●"/>
            </a:pPr>
            <a:r>
              <a:rPr lang="en">
                <a:solidFill>
                  <a:srgbClr val="073763"/>
                </a:solidFill>
              </a:rPr>
              <a:t>Del gráfico de la izquierda la efectividad </a:t>
            </a:r>
            <a:r>
              <a:rPr b="1" lang="en">
                <a:solidFill>
                  <a:srgbClr val="073763"/>
                </a:solidFill>
              </a:rPr>
              <a:t>Kpi_efectividad_porc= ([Conversiones]/ [Trafico ad campaign hit])</a:t>
            </a:r>
            <a:endParaRPr b="1">
              <a:solidFill>
                <a:srgbClr val="073763"/>
              </a:solidFill>
            </a:endParaRPr>
          </a:p>
        </p:txBody>
      </p:sp>
      <p:pic>
        <p:nvPicPr>
          <p:cNvPr id="239" name="Google Shape;239;p35"/>
          <p:cNvPicPr preferRelativeResize="0"/>
          <p:nvPr/>
        </p:nvPicPr>
        <p:blipFill>
          <a:blip r:embed="rId3">
            <a:alphaModFix/>
          </a:blip>
          <a:stretch>
            <a:fillRect/>
          </a:stretch>
        </p:blipFill>
        <p:spPr>
          <a:xfrm>
            <a:off x="395450" y="1048863"/>
            <a:ext cx="3717100" cy="2434975"/>
          </a:xfrm>
          <a:prstGeom prst="rect">
            <a:avLst/>
          </a:prstGeom>
          <a:noFill/>
          <a:ln>
            <a:noFill/>
          </a:ln>
        </p:spPr>
      </p:pic>
      <p:pic>
        <p:nvPicPr>
          <p:cNvPr id="240" name="Google Shape;240;p35"/>
          <p:cNvPicPr preferRelativeResize="0"/>
          <p:nvPr/>
        </p:nvPicPr>
        <p:blipFill>
          <a:blip r:embed="rId4">
            <a:alphaModFix/>
          </a:blip>
          <a:stretch>
            <a:fillRect/>
          </a:stretch>
        </p:blipFill>
        <p:spPr>
          <a:xfrm>
            <a:off x="4441500" y="724075"/>
            <a:ext cx="4223598" cy="3124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44" name="Shape 244"/>
        <p:cNvGrpSpPr/>
        <p:nvPr/>
      </p:nvGrpSpPr>
      <p:grpSpPr>
        <a:xfrm>
          <a:off x="0" y="0"/>
          <a:ext cx="0" cy="0"/>
          <a:chOff x="0" y="0"/>
          <a:chExt cx="0" cy="0"/>
        </a:xfrm>
      </p:grpSpPr>
      <p:sp>
        <p:nvSpPr>
          <p:cNvPr id="245" name="Google Shape;245;p36"/>
          <p:cNvSpPr txBox="1"/>
          <p:nvPr/>
        </p:nvSpPr>
        <p:spPr>
          <a:xfrm>
            <a:off x="954475" y="154425"/>
            <a:ext cx="7370700" cy="7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73763"/>
                </a:solidFill>
                <a:latin typeface="Calibri"/>
                <a:ea typeface="Calibri"/>
                <a:cs typeface="Calibri"/>
                <a:sym typeface="Calibri"/>
              </a:rPr>
              <a:t>¿Y cómo nos fue con las campañas?</a:t>
            </a:r>
            <a:endParaRPr b="1" sz="2400">
              <a:solidFill>
                <a:srgbClr val="073763"/>
              </a:solidFill>
              <a:latin typeface="Calibri"/>
              <a:ea typeface="Calibri"/>
              <a:cs typeface="Calibri"/>
              <a:sym typeface="Calibri"/>
            </a:endParaRPr>
          </a:p>
        </p:txBody>
      </p:sp>
      <p:sp>
        <p:nvSpPr>
          <p:cNvPr id="246" name="Google Shape;246;p36"/>
          <p:cNvSpPr txBox="1"/>
          <p:nvPr/>
        </p:nvSpPr>
        <p:spPr>
          <a:xfrm>
            <a:off x="276150" y="3849050"/>
            <a:ext cx="8716200" cy="1094400"/>
          </a:xfrm>
          <a:prstGeom prst="rect">
            <a:avLst/>
          </a:prstGeom>
          <a:noFill/>
          <a:ln>
            <a:noFill/>
          </a:ln>
        </p:spPr>
        <p:txBody>
          <a:bodyPr anchorCtr="0" anchor="t" bIns="91425" lIns="91425" spcFirstLastPara="1" rIns="91425" wrap="square" tIns="91425">
            <a:noAutofit/>
          </a:bodyPr>
          <a:lstStyle/>
          <a:p>
            <a:pPr indent="-317500" lvl="0" marL="457200" rtl="0" algn="just">
              <a:spcBef>
                <a:spcPts val="0"/>
              </a:spcBef>
              <a:spcAft>
                <a:spcPts val="0"/>
              </a:spcAft>
              <a:buClr>
                <a:srgbClr val="073763"/>
              </a:buClr>
              <a:buSzPts val="1400"/>
              <a:buChar char="●"/>
            </a:pPr>
            <a:r>
              <a:rPr lang="en">
                <a:solidFill>
                  <a:srgbClr val="073763"/>
                </a:solidFill>
              </a:rPr>
              <a:t>Y no, no siempre las campañas que nos dan más conversiones son las más efectivas, o sí. Tener en cuenta que el </a:t>
            </a:r>
            <a:r>
              <a:rPr b="1" lang="en">
                <a:solidFill>
                  <a:srgbClr val="073763"/>
                </a:solidFill>
              </a:rPr>
              <a:t>kpi_efectividad_porc = ([</a:t>
            </a:r>
            <a:r>
              <a:rPr b="1" lang="en">
                <a:solidFill>
                  <a:srgbClr val="073763"/>
                </a:solidFill>
              </a:rPr>
              <a:t>Número</a:t>
            </a:r>
            <a:r>
              <a:rPr b="1" lang="en">
                <a:solidFill>
                  <a:srgbClr val="073763"/>
                </a:solidFill>
              </a:rPr>
              <a:t> personas conversión] / [Cantidad de </a:t>
            </a:r>
            <a:r>
              <a:rPr b="1" lang="en">
                <a:solidFill>
                  <a:srgbClr val="073763"/>
                </a:solidFill>
              </a:rPr>
              <a:t>tráfico</a:t>
            </a:r>
            <a:r>
              <a:rPr b="1" lang="en">
                <a:solidFill>
                  <a:srgbClr val="073763"/>
                </a:solidFill>
              </a:rPr>
              <a:t> generado])</a:t>
            </a:r>
            <a:r>
              <a:rPr lang="en">
                <a:solidFill>
                  <a:srgbClr val="073763"/>
                </a:solidFill>
              </a:rPr>
              <a:t>, todo con respecto a la misma campaña. [por cuestiones de espacio sólo se muestran los diez primeros)</a:t>
            </a:r>
            <a:endParaRPr>
              <a:solidFill>
                <a:srgbClr val="073763"/>
              </a:solidFill>
            </a:endParaRPr>
          </a:p>
        </p:txBody>
      </p:sp>
      <p:pic>
        <p:nvPicPr>
          <p:cNvPr id="247" name="Google Shape;247;p36"/>
          <p:cNvPicPr preferRelativeResize="0"/>
          <p:nvPr/>
        </p:nvPicPr>
        <p:blipFill>
          <a:blip r:embed="rId3">
            <a:alphaModFix/>
          </a:blip>
          <a:stretch>
            <a:fillRect/>
          </a:stretch>
        </p:blipFill>
        <p:spPr>
          <a:xfrm>
            <a:off x="76200" y="704825"/>
            <a:ext cx="4557426" cy="3085125"/>
          </a:xfrm>
          <a:prstGeom prst="rect">
            <a:avLst/>
          </a:prstGeom>
          <a:noFill/>
          <a:ln>
            <a:noFill/>
          </a:ln>
        </p:spPr>
      </p:pic>
      <p:pic>
        <p:nvPicPr>
          <p:cNvPr id="248" name="Google Shape;248;p36"/>
          <p:cNvPicPr preferRelativeResize="0"/>
          <p:nvPr/>
        </p:nvPicPr>
        <p:blipFill>
          <a:blip r:embed="rId4">
            <a:alphaModFix/>
          </a:blip>
          <a:stretch>
            <a:fillRect/>
          </a:stretch>
        </p:blipFill>
        <p:spPr>
          <a:xfrm>
            <a:off x="4517275" y="722289"/>
            <a:ext cx="4557424" cy="298646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52" name="Shape 252"/>
        <p:cNvGrpSpPr/>
        <p:nvPr/>
      </p:nvGrpSpPr>
      <p:grpSpPr>
        <a:xfrm>
          <a:off x="0" y="0"/>
          <a:ext cx="0" cy="0"/>
          <a:chOff x="0" y="0"/>
          <a:chExt cx="0" cy="0"/>
        </a:xfrm>
      </p:grpSpPr>
      <p:sp>
        <p:nvSpPr>
          <p:cNvPr id="253" name="Google Shape;253;p37"/>
          <p:cNvSpPr txBox="1"/>
          <p:nvPr/>
        </p:nvSpPr>
        <p:spPr>
          <a:xfrm>
            <a:off x="3739750" y="125225"/>
            <a:ext cx="1434000" cy="10920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b="1" lang="en" sz="6000">
                <a:solidFill>
                  <a:srgbClr val="073763"/>
                </a:solidFill>
                <a:latin typeface="Calibri"/>
                <a:ea typeface="Calibri"/>
                <a:cs typeface="Calibri"/>
                <a:sym typeface="Calibri"/>
              </a:rPr>
              <a:t>FIN</a:t>
            </a:r>
            <a:endParaRPr b="1" sz="6000">
              <a:solidFill>
                <a:srgbClr val="073763"/>
              </a:solidFill>
              <a:latin typeface="Calibri"/>
              <a:ea typeface="Calibri"/>
              <a:cs typeface="Calibri"/>
              <a:sym typeface="Calibri"/>
            </a:endParaRPr>
          </a:p>
        </p:txBody>
      </p:sp>
      <p:pic>
        <p:nvPicPr>
          <p:cNvPr id="254" name="Google Shape;254;p37"/>
          <p:cNvPicPr preferRelativeResize="0"/>
          <p:nvPr/>
        </p:nvPicPr>
        <p:blipFill>
          <a:blip r:embed="rId3">
            <a:alphaModFix/>
          </a:blip>
          <a:stretch>
            <a:fillRect/>
          </a:stretch>
        </p:blipFill>
        <p:spPr>
          <a:xfrm>
            <a:off x="2345575" y="1451375"/>
            <a:ext cx="4103900" cy="3155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70" name="Shape 70"/>
        <p:cNvGrpSpPr/>
        <p:nvPr/>
      </p:nvGrpSpPr>
      <p:grpSpPr>
        <a:xfrm>
          <a:off x="0" y="0"/>
          <a:ext cx="0" cy="0"/>
          <a:chOff x="0" y="0"/>
          <a:chExt cx="0" cy="0"/>
        </a:xfrm>
      </p:grpSpPr>
      <p:sp>
        <p:nvSpPr>
          <p:cNvPr id="71" name="Google Shape;71;p15"/>
          <p:cNvSpPr txBox="1"/>
          <p:nvPr/>
        </p:nvSpPr>
        <p:spPr>
          <a:xfrm>
            <a:off x="2525850" y="154425"/>
            <a:ext cx="4092300" cy="7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400">
              <a:solidFill>
                <a:srgbClr val="073763"/>
              </a:solidFill>
              <a:latin typeface="Calibri"/>
              <a:ea typeface="Calibri"/>
              <a:cs typeface="Calibri"/>
              <a:sym typeface="Calibri"/>
            </a:endParaRPr>
          </a:p>
        </p:txBody>
      </p:sp>
      <p:sp>
        <p:nvSpPr>
          <p:cNvPr id="72" name="Google Shape;72;p15"/>
          <p:cNvSpPr txBox="1"/>
          <p:nvPr/>
        </p:nvSpPr>
        <p:spPr>
          <a:xfrm>
            <a:off x="431175" y="76650"/>
            <a:ext cx="8228400" cy="7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073763"/>
                </a:solidFill>
              </a:rPr>
              <a:t>Tráfico del sitio por mes y por día de la semana.</a:t>
            </a:r>
            <a:endParaRPr b="1" sz="2000">
              <a:solidFill>
                <a:srgbClr val="073763"/>
              </a:solidFill>
            </a:endParaRPr>
          </a:p>
        </p:txBody>
      </p:sp>
      <p:pic>
        <p:nvPicPr>
          <p:cNvPr id="73" name="Google Shape;73;p15"/>
          <p:cNvPicPr preferRelativeResize="0"/>
          <p:nvPr/>
        </p:nvPicPr>
        <p:blipFill rotWithShape="1">
          <a:blip r:embed="rId3">
            <a:alphaModFix/>
          </a:blip>
          <a:srcRect b="0" l="1200" r="-1200" t="0"/>
          <a:stretch/>
        </p:blipFill>
        <p:spPr>
          <a:xfrm>
            <a:off x="0" y="817588"/>
            <a:ext cx="4963526" cy="3466750"/>
          </a:xfrm>
          <a:prstGeom prst="rect">
            <a:avLst/>
          </a:prstGeom>
          <a:noFill/>
          <a:ln>
            <a:noFill/>
          </a:ln>
        </p:spPr>
      </p:pic>
      <p:pic>
        <p:nvPicPr>
          <p:cNvPr id="74" name="Google Shape;74;p15"/>
          <p:cNvPicPr preferRelativeResize="0"/>
          <p:nvPr/>
        </p:nvPicPr>
        <p:blipFill>
          <a:blip r:embed="rId4">
            <a:alphaModFix/>
          </a:blip>
          <a:stretch>
            <a:fillRect/>
          </a:stretch>
        </p:blipFill>
        <p:spPr>
          <a:xfrm>
            <a:off x="4572000" y="817600"/>
            <a:ext cx="4421598" cy="3415125"/>
          </a:xfrm>
          <a:prstGeom prst="rect">
            <a:avLst/>
          </a:prstGeom>
          <a:noFill/>
          <a:ln>
            <a:noFill/>
          </a:ln>
        </p:spPr>
      </p:pic>
      <p:sp>
        <p:nvSpPr>
          <p:cNvPr id="75" name="Google Shape;75;p15"/>
          <p:cNvSpPr txBox="1"/>
          <p:nvPr/>
        </p:nvSpPr>
        <p:spPr>
          <a:xfrm>
            <a:off x="242250" y="4232725"/>
            <a:ext cx="8659500" cy="8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73763"/>
                </a:solidFill>
              </a:rPr>
              <a:t>Para entender el comportamiento general del dataset es importante visualizar el pico de tráfico que se observa durante el mes de mayo y que el tráfico en los días del fin de semana es menor al tráfico de los días de semana.</a:t>
            </a:r>
            <a:endParaRPr>
              <a:solidFill>
                <a:srgbClr val="07376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79" name="Shape 79"/>
        <p:cNvGrpSpPr/>
        <p:nvPr/>
      </p:nvGrpSpPr>
      <p:grpSpPr>
        <a:xfrm>
          <a:off x="0" y="0"/>
          <a:ext cx="0" cy="0"/>
          <a:chOff x="0" y="0"/>
          <a:chExt cx="0" cy="0"/>
        </a:xfrm>
      </p:grpSpPr>
      <p:sp>
        <p:nvSpPr>
          <p:cNvPr id="80" name="Google Shape;80;p16"/>
          <p:cNvSpPr txBox="1"/>
          <p:nvPr/>
        </p:nvSpPr>
        <p:spPr>
          <a:xfrm>
            <a:off x="2525850" y="154425"/>
            <a:ext cx="4092300" cy="7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400">
              <a:solidFill>
                <a:srgbClr val="073763"/>
              </a:solidFill>
              <a:latin typeface="Calibri"/>
              <a:ea typeface="Calibri"/>
              <a:cs typeface="Calibri"/>
              <a:sym typeface="Calibri"/>
            </a:endParaRPr>
          </a:p>
        </p:txBody>
      </p:sp>
      <p:sp>
        <p:nvSpPr>
          <p:cNvPr id="81" name="Google Shape;81;p16"/>
          <p:cNvSpPr txBox="1"/>
          <p:nvPr/>
        </p:nvSpPr>
        <p:spPr>
          <a:xfrm>
            <a:off x="375025" y="143400"/>
            <a:ext cx="8493300" cy="7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73763"/>
                </a:solidFill>
              </a:rPr>
              <a:t>Análisis del tiempo que toma la conversión desde el momento que ingresan los usuarios (evento “visited site”).</a:t>
            </a:r>
            <a:endParaRPr b="1" sz="1800">
              <a:solidFill>
                <a:srgbClr val="073763"/>
              </a:solidFill>
            </a:endParaRPr>
          </a:p>
        </p:txBody>
      </p:sp>
      <p:sp>
        <p:nvSpPr>
          <p:cNvPr id="82" name="Google Shape;82;p16"/>
          <p:cNvSpPr txBox="1"/>
          <p:nvPr/>
        </p:nvSpPr>
        <p:spPr>
          <a:xfrm>
            <a:off x="6198950" y="1724650"/>
            <a:ext cx="2669400" cy="251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73763"/>
                </a:solidFill>
                <a:latin typeface="Calibri"/>
                <a:ea typeface="Calibri"/>
                <a:cs typeface="Calibri"/>
                <a:sym typeface="Calibri"/>
              </a:rPr>
              <a:t>La mayoría de las conversiones se dan antes de los 20 minutos.</a:t>
            </a:r>
            <a:endParaRPr sz="1800">
              <a:solidFill>
                <a:srgbClr val="073763"/>
              </a:solidFill>
              <a:latin typeface="Calibri"/>
              <a:ea typeface="Calibri"/>
              <a:cs typeface="Calibri"/>
              <a:sym typeface="Calibri"/>
            </a:endParaRPr>
          </a:p>
          <a:p>
            <a:pPr indent="0" lvl="0" marL="0" rtl="0" algn="l">
              <a:spcBef>
                <a:spcPts val="0"/>
              </a:spcBef>
              <a:spcAft>
                <a:spcPts val="0"/>
              </a:spcAft>
              <a:buNone/>
            </a:pPr>
            <a:r>
              <a:t/>
            </a:r>
            <a:endParaRPr sz="1800">
              <a:solidFill>
                <a:srgbClr val="073763"/>
              </a:solidFill>
              <a:latin typeface="Calibri"/>
              <a:ea typeface="Calibri"/>
              <a:cs typeface="Calibri"/>
              <a:sym typeface="Calibri"/>
            </a:endParaRPr>
          </a:p>
          <a:p>
            <a:pPr indent="0" lvl="0" marL="0" rtl="0" algn="l">
              <a:spcBef>
                <a:spcPts val="0"/>
              </a:spcBef>
              <a:spcAft>
                <a:spcPts val="0"/>
              </a:spcAft>
              <a:buNone/>
            </a:pPr>
            <a:r>
              <a:rPr lang="en" sz="1800">
                <a:solidFill>
                  <a:srgbClr val="073763"/>
                </a:solidFill>
                <a:latin typeface="Calibri"/>
                <a:ea typeface="Calibri"/>
                <a:cs typeface="Calibri"/>
                <a:sym typeface="Calibri"/>
              </a:rPr>
              <a:t>La distribución tiene una asimetría positiva, presentando una media de 24.36 minutos.</a:t>
            </a:r>
            <a:endParaRPr sz="1800">
              <a:solidFill>
                <a:srgbClr val="073763"/>
              </a:solidFill>
              <a:latin typeface="Calibri"/>
              <a:ea typeface="Calibri"/>
              <a:cs typeface="Calibri"/>
              <a:sym typeface="Calibri"/>
            </a:endParaRPr>
          </a:p>
        </p:txBody>
      </p:sp>
      <p:pic>
        <p:nvPicPr>
          <p:cNvPr id="83" name="Google Shape;83;p16"/>
          <p:cNvPicPr preferRelativeResize="0"/>
          <p:nvPr/>
        </p:nvPicPr>
        <p:blipFill>
          <a:blip r:embed="rId3">
            <a:alphaModFix/>
          </a:blip>
          <a:stretch>
            <a:fillRect/>
          </a:stretch>
        </p:blipFill>
        <p:spPr>
          <a:xfrm>
            <a:off x="560500" y="1048125"/>
            <a:ext cx="5382472" cy="3942973"/>
          </a:xfrm>
          <a:prstGeom prst="rect">
            <a:avLst/>
          </a:prstGeom>
          <a:noFill/>
          <a:ln>
            <a:noFill/>
          </a:ln>
        </p:spPr>
      </p:pic>
      <p:cxnSp>
        <p:nvCxnSpPr>
          <p:cNvPr id="84" name="Google Shape;84;p16"/>
          <p:cNvCxnSpPr/>
          <p:nvPr/>
        </p:nvCxnSpPr>
        <p:spPr>
          <a:xfrm flipH="1" rot="10800000">
            <a:off x="1897175" y="1953300"/>
            <a:ext cx="11100" cy="2614200"/>
          </a:xfrm>
          <a:prstGeom prst="straightConnector1">
            <a:avLst/>
          </a:prstGeom>
          <a:noFill/>
          <a:ln cap="flat" cmpd="sng" w="19050">
            <a:solidFill>
              <a:srgbClr val="FF0000"/>
            </a:solidFill>
            <a:prstDash val="solid"/>
            <a:round/>
            <a:headEnd len="med" w="med" type="none"/>
            <a:tailEnd len="med" w="med" type="none"/>
          </a:ln>
        </p:spPr>
      </p:cxnSp>
      <p:sp>
        <p:nvSpPr>
          <p:cNvPr id="85" name="Google Shape;85;p16"/>
          <p:cNvSpPr txBox="1"/>
          <p:nvPr/>
        </p:nvSpPr>
        <p:spPr>
          <a:xfrm>
            <a:off x="1886150" y="2014475"/>
            <a:ext cx="2382600" cy="24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0000"/>
                </a:solidFill>
              </a:rPr>
              <a:t>promedio=24.36 minutos</a:t>
            </a:r>
            <a:endParaRPr sz="1200">
              <a:solidFill>
                <a:srgbClr val="FF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89" name="Shape 89"/>
        <p:cNvGrpSpPr/>
        <p:nvPr/>
      </p:nvGrpSpPr>
      <p:grpSpPr>
        <a:xfrm>
          <a:off x="0" y="0"/>
          <a:ext cx="0" cy="0"/>
          <a:chOff x="0" y="0"/>
          <a:chExt cx="0" cy="0"/>
        </a:xfrm>
      </p:grpSpPr>
      <p:sp>
        <p:nvSpPr>
          <p:cNvPr id="90" name="Google Shape;90;p17"/>
          <p:cNvSpPr txBox="1"/>
          <p:nvPr/>
        </p:nvSpPr>
        <p:spPr>
          <a:xfrm>
            <a:off x="2525850" y="154425"/>
            <a:ext cx="4092300" cy="7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400">
              <a:solidFill>
                <a:srgbClr val="073763"/>
              </a:solidFill>
              <a:latin typeface="Calibri"/>
              <a:ea typeface="Calibri"/>
              <a:cs typeface="Calibri"/>
              <a:sym typeface="Calibri"/>
            </a:endParaRPr>
          </a:p>
        </p:txBody>
      </p:sp>
      <p:pic>
        <p:nvPicPr>
          <p:cNvPr id="91" name="Google Shape;91;p17"/>
          <p:cNvPicPr preferRelativeResize="0"/>
          <p:nvPr/>
        </p:nvPicPr>
        <p:blipFill>
          <a:blip r:embed="rId3">
            <a:alphaModFix/>
          </a:blip>
          <a:stretch>
            <a:fillRect/>
          </a:stretch>
        </p:blipFill>
        <p:spPr>
          <a:xfrm>
            <a:off x="118900" y="784950"/>
            <a:ext cx="6271874" cy="3942976"/>
          </a:xfrm>
          <a:prstGeom prst="rect">
            <a:avLst/>
          </a:prstGeom>
          <a:noFill/>
          <a:ln>
            <a:noFill/>
          </a:ln>
        </p:spPr>
      </p:pic>
      <p:sp>
        <p:nvSpPr>
          <p:cNvPr id="92" name="Google Shape;92;p17"/>
          <p:cNvSpPr txBox="1"/>
          <p:nvPr/>
        </p:nvSpPr>
        <p:spPr>
          <a:xfrm>
            <a:off x="507375" y="76650"/>
            <a:ext cx="8228400" cy="7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73763"/>
                </a:solidFill>
              </a:rPr>
              <a:t>¿Cuáles son los eventos con mayor frecuencia?</a:t>
            </a:r>
            <a:endParaRPr b="1" sz="2400">
              <a:solidFill>
                <a:srgbClr val="073763"/>
              </a:solidFill>
            </a:endParaRPr>
          </a:p>
        </p:txBody>
      </p:sp>
      <p:sp>
        <p:nvSpPr>
          <p:cNvPr id="93" name="Google Shape;93;p17"/>
          <p:cNvSpPr txBox="1"/>
          <p:nvPr/>
        </p:nvSpPr>
        <p:spPr>
          <a:xfrm>
            <a:off x="6270850" y="729500"/>
            <a:ext cx="2770500" cy="440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073763"/>
                </a:solidFill>
                <a:latin typeface="Calibri"/>
                <a:ea typeface="Calibri"/>
                <a:cs typeface="Calibri"/>
                <a:sym typeface="Calibri"/>
              </a:rPr>
              <a:t>- Puede visualizarse que el evento que más registros genera en el dataset es “viewed product” que representa un 52.30% del tráfico total. </a:t>
            </a:r>
            <a:endParaRPr sz="1300">
              <a:solidFill>
                <a:srgbClr val="073763"/>
              </a:solidFill>
              <a:latin typeface="Calibri"/>
              <a:ea typeface="Calibri"/>
              <a:cs typeface="Calibri"/>
              <a:sym typeface="Calibri"/>
            </a:endParaRPr>
          </a:p>
          <a:p>
            <a:pPr indent="0" lvl="0" marL="0" rtl="0" algn="l">
              <a:lnSpc>
                <a:spcPct val="115000"/>
              </a:lnSpc>
              <a:spcBef>
                <a:spcPts val="0"/>
              </a:spcBef>
              <a:spcAft>
                <a:spcPts val="0"/>
              </a:spcAft>
              <a:buNone/>
            </a:pPr>
            <a:r>
              <a:rPr lang="en" sz="1300">
                <a:solidFill>
                  <a:srgbClr val="073763"/>
                </a:solidFill>
                <a:latin typeface="Calibri"/>
                <a:ea typeface="Calibri"/>
                <a:cs typeface="Calibri"/>
                <a:sym typeface="Calibri"/>
              </a:rPr>
              <a:t>- Por otro lado es importante tener en cuenta que el evento conversión (compra) representa el 0.12 % de todo el tráfico.</a:t>
            </a:r>
            <a:endParaRPr sz="1300">
              <a:solidFill>
                <a:srgbClr val="073763"/>
              </a:solidFill>
              <a:latin typeface="Calibri"/>
              <a:ea typeface="Calibri"/>
              <a:cs typeface="Calibri"/>
              <a:sym typeface="Calibri"/>
            </a:endParaRPr>
          </a:p>
          <a:p>
            <a:pPr indent="0" lvl="0" marL="0" rtl="0" algn="l">
              <a:spcBef>
                <a:spcPts val="0"/>
              </a:spcBef>
              <a:spcAft>
                <a:spcPts val="0"/>
              </a:spcAft>
              <a:buNone/>
            </a:pPr>
            <a:r>
              <a:t/>
            </a:r>
            <a:endParaRPr sz="1300">
              <a:solidFill>
                <a:srgbClr val="073763"/>
              </a:solidFill>
              <a:latin typeface="Calibri"/>
              <a:ea typeface="Calibri"/>
              <a:cs typeface="Calibri"/>
              <a:sym typeface="Calibri"/>
            </a:endParaRPr>
          </a:p>
          <a:p>
            <a:pPr indent="0" lvl="0" marL="0" rtl="0" algn="l">
              <a:spcBef>
                <a:spcPts val="0"/>
              </a:spcBef>
              <a:spcAft>
                <a:spcPts val="0"/>
              </a:spcAft>
              <a:buNone/>
            </a:pPr>
            <a:r>
              <a:rPr b="1" lang="en" sz="1300">
                <a:solidFill>
                  <a:srgbClr val="073763"/>
                </a:solidFill>
                <a:latin typeface="Calibri"/>
                <a:ea typeface="Calibri"/>
                <a:cs typeface="Calibri"/>
                <a:sym typeface="Calibri"/>
              </a:rPr>
              <a:t>KPI</a:t>
            </a:r>
            <a:r>
              <a:rPr lang="en" sz="1300">
                <a:solidFill>
                  <a:srgbClr val="073763"/>
                </a:solidFill>
                <a:latin typeface="Calibri"/>
                <a:ea typeface="Calibri"/>
                <a:cs typeface="Calibri"/>
                <a:sym typeface="Calibri"/>
              </a:rPr>
              <a:t> - Cantidad de eventos por cada conversión:</a:t>
            </a:r>
            <a:endParaRPr sz="1300">
              <a:solidFill>
                <a:srgbClr val="073763"/>
              </a:solidFill>
              <a:latin typeface="Calibri"/>
              <a:ea typeface="Calibri"/>
              <a:cs typeface="Calibri"/>
              <a:sym typeface="Calibri"/>
            </a:endParaRPr>
          </a:p>
          <a:p>
            <a:pPr indent="0" lvl="0" marL="0" rtl="0" algn="l">
              <a:spcBef>
                <a:spcPts val="0"/>
              </a:spcBef>
              <a:spcAft>
                <a:spcPts val="0"/>
              </a:spcAft>
              <a:buNone/>
            </a:pPr>
            <a:r>
              <a:t/>
            </a:r>
            <a:endParaRPr sz="1300">
              <a:solidFill>
                <a:srgbClr val="073763"/>
              </a:solidFill>
              <a:latin typeface="Calibri"/>
              <a:ea typeface="Calibri"/>
              <a:cs typeface="Calibri"/>
              <a:sym typeface="Calibri"/>
            </a:endParaRPr>
          </a:p>
          <a:p>
            <a:pPr indent="-311150" lvl="0" marL="457200" rtl="0" algn="l">
              <a:lnSpc>
                <a:spcPct val="115000"/>
              </a:lnSpc>
              <a:spcBef>
                <a:spcPts val="0"/>
              </a:spcBef>
              <a:spcAft>
                <a:spcPts val="0"/>
              </a:spcAft>
              <a:buClr>
                <a:srgbClr val="073763"/>
              </a:buClr>
              <a:buSzPts val="1300"/>
              <a:buFont typeface="Calibri"/>
              <a:buChar char="-"/>
            </a:pPr>
            <a:r>
              <a:rPr lang="en" sz="1300">
                <a:solidFill>
                  <a:srgbClr val="073763"/>
                </a:solidFill>
                <a:latin typeface="Calibri"/>
                <a:ea typeface="Calibri"/>
                <a:cs typeface="Calibri"/>
                <a:sym typeface="Calibri"/>
              </a:rPr>
              <a:t>Por cada 451.31 viewed products hay una conversión.</a:t>
            </a:r>
            <a:endParaRPr sz="1300">
              <a:solidFill>
                <a:srgbClr val="073763"/>
              </a:solidFill>
              <a:latin typeface="Calibri"/>
              <a:ea typeface="Calibri"/>
              <a:cs typeface="Calibri"/>
              <a:sym typeface="Calibri"/>
            </a:endParaRPr>
          </a:p>
          <a:p>
            <a:pPr indent="-311150" lvl="0" marL="457200" rtl="0" algn="l">
              <a:spcBef>
                <a:spcPts val="0"/>
              </a:spcBef>
              <a:spcAft>
                <a:spcPts val="0"/>
              </a:spcAft>
              <a:buClr>
                <a:srgbClr val="073763"/>
              </a:buClr>
              <a:buSzPts val="1300"/>
              <a:buFont typeface="Calibri"/>
              <a:buChar char="-"/>
            </a:pPr>
            <a:r>
              <a:rPr lang="en" sz="1300">
                <a:solidFill>
                  <a:srgbClr val="073763"/>
                </a:solidFill>
                <a:latin typeface="Calibri"/>
                <a:ea typeface="Calibri"/>
                <a:cs typeface="Calibri"/>
                <a:sym typeface="Calibri"/>
              </a:rPr>
              <a:t>Por cada 28.78 checkouts hay una conversión.</a:t>
            </a:r>
            <a:endParaRPr sz="1300">
              <a:solidFill>
                <a:srgbClr val="073763"/>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97" name="Shape 97"/>
        <p:cNvGrpSpPr/>
        <p:nvPr/>
      </p:nvGrpSpPr>
      <p:grpSpPr>
        <a:xfrm>
          <a:off x="0" y="0"/>
          <a:ext cx="0" cy="0"/>
          <a:chOff x="0" y="0"/>
          <a:chExt cx="0" cy="0"/>
        </a:xfrm>
      </p:grpSpPr>
      <p:sp>
        <p:nvSpPr>
          <p:cNvPr id="98" name="Google Shape;98;p18"/>
          <p:cNvSpPr/>
          <p:nvPr/>
        </p:nvSpPr>
        <p:spPr>
          <a:xfrm>
            <a:off x="363600" y="682525"/>
            <a:ext cx="4744500" cy="913500"/>
          </a:xfrm>
          <a:prstGeom prst="rect">
            <a:avLst/>
          </a:prstGeom>
          <a:noFill/>
          <a:ln cap="flat" cmpd="sng" w="19050">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8"/>
          <p:cNvSpPr txBox="1"/>
          <p:nvPr>
            <p:ph idx="1" type="subTitle"/>
          </p:nvPr>
        </p:nvSpPr>
        <p:spPr>
          <a:xfrm>
            <a:off x="1919250" y="-152975"/>
            <a:ext cx="5669400" cy="56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b="1" sz="1200" u="sng">
              <a:solidFill>
                <a:srgbClr val="FF0000"/>
              </a:solidFill>
              <a:highlight>
                <a:srgbClr val="FFFF00"/>
              </a:highlight>
            </a:endParaRPr>
          </a:p>
          <a:p>
            <a:pPr indent="0" lvl="0" marL="0" rtl="0" algn="ctr">
              <a:spcBef>
                <a:spcPts val="0"/>
              </a:spcBef>
              <a:spcAft>
                <a:spcPts val="0"/>
              </a:spcAft>
              <a:buNone/>
            </a:pPr>
            <a:r>
              <a:rPr b="1" lang="en" sz="2200">
                <a:solidFill>
                  <a:srgbClr val="073763"/>
                </a:solidFill>
              </a:rPr>
              <a:t>CONVERSIÓN (Week vs. Weekend)</a:t>
            </a:r>
            <a:endParaRPr b="1" sz="2200">
              <a:solidFill>
                <a:srgbClr val="073763"/>
              </a:solidFill>
            </a:endParaRPr>
          </a:p>
        </p:txBody>
      </p:sp>
      <p:sp>
        <p:nvSpPr>
          <p:cNvPr id="100" name="Google Shape;100;p18"/>
          <p:cNvSpPr txBox="1"/>
          <p:nvPr/>
        </p:nvSpPr>
        <p:spPr>
          <a:xfrm>
            <a:off x="5409550" y="1525325"/>
            <a:ext cx="3229500" cy="31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73763"/>
                </a:solidFill>
              </a:rPr>
              <a:t>Estudiamos la conversión de los usuarios que navegaron en Trocafone.</a:t>
            </a:r>
            <a:endParaRPr>
              <a:solidFill>
                <a:srgbClr val="073763"/>
              </a:solidFill>
            </a:endParaRPr>
          </a:p>
          <a:p>
            <a:pPr indent="0" lvl="0" marL="0" rtl="0" algn="l">
              <a:spcBef>
                <a:spcPts val="0"/>
              </a:spcBef>
              <a:spcAft>
                <a:spcPts val="0"/>
              </a:spcAft>
              <a:buNone/>
            </a:pPr>
            <a:r>
              <a:t/>
            </a:r>
            <a:endParaRPr>
              <a:solidFill>
                <a:srgbClr val="073763"/>
              </a:solidFill>
            </a:endParaRPr>
          </a:p>
          <a:p>
            <a:pPr indent="0" lvl="0" marL="0" rtl="0" algn="l">
              <a:spcBef>
                <a:spcPts val="0"/>
              </a:spcBef>
              <a:spcAft>
                <a:spcPts val="0"/>
              </a:spcAft>
              <a:buNone/>
            </a:pPr>
            <a:r>
              <a:rPr lang="en">
                <a:solidFill>
                  <a:srgbClr val="073763"/>
                </a:solidFill>
              </a:rPr>
              <a:t>Hicimos dos observaciones importantes:</a:t>
            </a:r>
            <a:endParaRPr>
              <a:solidFill>
                <a:srgbClr val="073763"/>
              </a:solidFill>
            </a:endParaRPr>
          </a:p>
          <a:p>
            <a:pPr indent="0" lvl="0" marL="0" rtl="0" algn="l">
              <a:spcBef>
                <a:spcPts val="0"/>
              </a:spcBef>
              <a:spcAft>
                <a:spcPts val="0"/>
              </a:spcAft>
              <a:buNone/>
            </a:pPr>
            <a:r>
              <a:t/>
            </a:r>
            <a:endParaRPr>
              <a:solidFill>
                <a:srgbClr val="073763"/>
              </a:solidFill>
            </a:endParaRPr>
          </a:p>
          <a:p>
            <a:pPr indent="-317500" lvl="0" marL="457200" rtl="0" algn="l">
              <a:spcBef>
                <a:spcPts val="0"/>
              </a:spcBef>
              <a:spcAft>
                <a:spcPts val="0"/>
              </a:spcAft>
              <a:buClr>
                <a:srgbClr val="073763"/>
              </a:buClr>
              <a:buSzPts val="1400"/>
              <a:buChar char="●"/>
            </a:pPr>
            <a:r>
              <a:rPr lang="en">
                <a:solidFill>
                  <a:srgbClr val="073763"/>
                </a:solidFill>
              </a:rPr>
              <a:t>Los días de semana la conversión es superior a los fines de semana.</a:t>
            </a:r>
            <a:endParaRPr>
              <a:solidFill>
                <a:srgbClr val="073763"/>
              </a:solidFill>
            </a:endParaRPr>
          </a:p>
          <a:p>
            <a:pPr indent="0" lvl="0" marL="457200" rtl="0" algn="l">
              <a:spcBef>
                <a:spcPts val="0"/>
              </a:spcBef>
              <a:spcAft>
                <a:spcPts val="0"/>
              </a:spcAft>
              <a:buNone/>
            </a:pPr>
            <a:r>
              <a:t/>
            </a:r>
            <a:endParaRPr>
              <a:solidFill>
                <a:srgbClr val="073763"/>
              </a:solidFill>
            </a:endParaRPr>
          </a:p>
          <a:p>
            <a:pPr indent="-317500" lvl="0" marL="457200" rtl="0" algn="l">
              <a:spcBef>
                <a:spcPts val="0"/>
              </a:spcBef>
              <a:spcAft>
                <a:spcPts val="0"/>
              </a:spcAft>
              <a:buClr>
                <a:srgbClr val="073763"/>
              </a:buClr>
              <a:buSzPts val="1400"/>
              <a:buChar char="●"/>
            </a:pPr>
            <a:r>
              <a:rPr lang="en">
                <a:solidFill>
                  <a:srgbClr val="073763"/>
                </a:solidFill>
              </a:rPr>
              <a:t>Hay una clara caída de la conversión a partir del mes de marzo.</a:t>
            </a:r>
            <a:endParaRPr>
              <a:solidFill>
                <a:srgbClr val="073763"/>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01" name="Google Shape;101;p18"/>
          <p:cNvPicPr preferRelativeResize="0"/>
          <p:nvPr/>
        </p:nvPicPr>
        <p:blipFill>
          <a:blip r:embed="rId3">
            <a:alphaModFix/>
          </a:blip>
          <a:stretch>
            <a:fillRect/>
          </a:stretch>
        </p:blipFill>
        <p:spPr>
          <a:xfrm>
            <a:off x="323300" y="1793113"/>
            <a:ext cx="4838699" cy="3303275"/>
          </a:xfrm>
          <a:prstGeom prst="rect">
            <a:avLst/>
          </a:prstGeom>
          <a:noFill/>
          <a:ln>
            <a:noFill/>
          </a:ln>
        </p:spPr>
      </p:pic>
      <p:sp>
        <p:nvSpPr>
          <p:cNvPr id="102" name="Google Shape;102;p18"/>
          <p:cNvSpPr txBox="1"/>
          <p:nvPr/>
        </p:nvSpPr>
        <p:spPr>
          <a:xfrm>
            <a:off x="425675" y="758725"/>
            <a:ext cx="4939500" cy="6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73763"/>
                </a:solidFill>
              </a:rPr>
              <a:t>				 </a:t>
            </a:r>
            <a:r>
              <a:rPr b="1" lang="en">
                <a:solidFill>
                  <a:srgbClr val="073763"/>
                </a:solidFill>
              </a:rPr>
              <a:t># Usuarios que convirtieron </a:t>
            </a:r>
            <a:endParaRPr b="1">
              <a:solidFill>
                <a:srgbClr val="073763"/>
              </a:solidFill>
            </a:endParaRPr>
          </a:p>
          <a:p>
            <a:pPr indent="0" lvl="0" marL="0" rtl="0" algn="l">
              <a:spcBef>
                <a:spcPts val="0"/>
              </a:spcBef>
              <a:spcAft>
                <a:spcPts val="0"/>
              </a:spcAft>
              <a:buNone/>
            </a:pPr>
            <a:r>
              <a:rPr b="1" lang="en">
                <a:solidFill>
                  <a:srgbClr val="073763"/>
                </a:solidFill>
              </a:rPr>
              <a:t>KPI %Conversión = </a:t>
            </a:r>
            <a:endParaRPr b="1">
              <a:solidFill>
                <a:srgbClr val="073763"/>
              </a:solidFill>
            </a:endParaRPr>
          </a:p>
          <a:p>
            <a:pPr indent="457200" lvl="0" marL="1371600" rtl="0" algn="l">
              <a:spcBef>
                <a:spcPts val="0"/>
              </a:spcBef>
              <a:spcAft>
                <a:spcPts val="0"/>
              </a:spcAft>
              <a:buNone/>
            </a:pPr>
            <a:r>
              <a:rPr b="1" lang="en">
                <a:solidFill>
                  <a:srgbClr val="073763"/>
                </a:solidFill>
              </a:rPr>
              <a:t>      		# Visitas</a:t>
            </a:r>
            <a:endParaRPr b="1">
              <a:solidFill>
                <a:srgbClr val="073763"/>
              </a:solidFill>
            </a:endParaRPr>
          </a:p>
        </p:txBody>
      </p:sp>
      <p:cxnSp>
        <p:nvCxnSpPr>
          <p:cNvPr id="103" name="Google Shape;103;p18"/>
          <p:cNvCxnSpPr/>
          <p:nvPr/>
        </p:nvCxnSpPr>
        <p:spPr>
          <a:xfrm>
            <a:off x="2275500" y="1193250"/>
            <a:ext cx="2731500" cy="0"/>
          </a:xfrm>
          <a:prstGeom prst="straightConnector1">
            <a:avLst/>
          </a:prstGeom>
          <a:noFill/>
          <a:ln cap="flat" cmpd="sng" w="28575">
            <a:solidFill>
              <a:srgbClr val="073763"/>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07" name="Shape 107"/>
        <p:cNvGrpSpPr/>
        <p:nvPr/>
      </p:nvGrpSpPr>
      <p:grpSpPr>
        <a:xfrm>
          <a:off x="0" y="0"/>
          <a:ext cx="0" cy="0"/>
          <a:chOff x="0" y="0"/>
          <a:chExt cx="0" cy="0"/>
        </a:xfrm>
      </p:grpSpPr>
      <p:sp>
        <p:nvSpPr>
          <p:cNvPr id="108" name="Google Shape;108;p19"/>
          <p:cNvSpPr txBox="1"/>
          <p:nvPr/>
        </p:nvSpPr>
        <p:spPr>
          <a:xfrm>
            <a:off x="242650" y="242650"/>
            <a:ext cx="5713500" cy="54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73763"/>
                </a:solidFill>
                <a:latin typeface="Calibri"/>
                <a:ea typeface="Calibri"/>
                <a:cs typeface="Calibri"/>
                <a:sym typeface="Calibri"/>
              </a:rPr>
              <a:t>Nivel de ventas por mes (conversiones).</a:t>
            </a:r>
            <a:endParaRPr b="1" sz="2400">
              <a:solidFill>
                <a:srgbClr val="073763"/>
              </a:solidFill>
              <a:latin typeface="Calibri"/>
              <a:ea typeface="Calibri"/>
              <a:cs typeface="Calibri"/>
              <a:sym typeface="Calibri"/>
            </a:endParaRPr>
          </a:p>
        </p:txBody>
      </p:sp>
      <p:sp>
        <p:nvSpPr>
          <p:cNvPr id="109" name="Google Shape;109;p19"/>
          <p:cNvSpPr txBox="1"/>
          <p:nvPr/>
        </p:nvSpPr>
        <p:spPr>
          <a:xfrm>
            <a:off x="5426850" y="1941300"/>
            <a:ext cx="3507600" cy="19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73763"/>
                </a:solidFill>
                <a:latin typeface="Calibri"/>
                <a:ea typeface="Calibri"/>
                <a:cs typeface="Calibri"/>
                <a:sym typeface="Calibri"/>
              </a:rPr>
              <a:t>Acá evaluamos el nivel de ventas por mes de la compañía y vemos con hay un ascenso claro en los meses de Marzo a Mayo.</a:t>
            </a:r>
            <a:endParaRPr>
              <a:solidFill>
                <a:srgbClr val="073763"/>
              </a:solidFill>
              <a:latin typeface="Calibri"/>
              <a:ea typeface="Calibri"/>
              <a:cs typeface="Calibri"/>
              <a:sym typeface="Calibri"/>
            </a:endParaRPr>
          </a:p>
          <a:p>
            <a:pPr indent="0" lvl="0" marL="0" rtl="0" algn="l">
              <a:spcBef>
                <a:spcPts val="0"/>
              </a:spcBef>
              <a:spcAft>
                <a:spcPts val="0"/>
              </a:spcAft>
              <a:buNone/>
            </a:pPr>
            <a:r>
              <a:t/>
            </a:r>
            <a:endParaRPr>
              <a:solidFill>
                <a:srgbClr val="073763"/>
              </a:solidFill>
              <a:latin typeface="Calibri"/>
              <a:ea typeface="Calibri"/>
              <a:cs typeface="Calibri"/>
              <a:sym typeface="Calibri"/>
            </a:endParaRPr>
          </a:p>
          <a:p>
            <a:pPr indent="0" lvl="0" marL="0" rtl="0" algn="l">
              <a:spcBef>
                <a:spcPts val="0"/>
              </a:spcBef>
              <a:spcAft>
                <a:spcPts val="0"/>
              </a:spcAft>
              <a:buNone/>
            </a:pPr>
            <a:r>
              <a:rPr lang="en">
                <a:solidFill>
                  <a:srgbClr val="073763"/>
                </a:solidFill>
                <a:latin typeface="Calibri"/>
                <a:ea typeface="Calibri"/>
                <a:cs typeface="Calibri"/>
                <a:sym typeface="Calibri"/>
              </a:rPr>
              <a:t>El descenso en Junio  no es re relevante ya que, como mencionamos al principio,  sólo contamos con 15 días de información</a:t>
            </a:r>
            <a:endParaRPr>
              <a:solidFill>
                <a:srgbClr val="073763"/>
              </a:solidFill>
              <a:latin typeface="Calibri"/>
              <a:ea typeface="Calibri"/>
              <a:cs typeface="Calibri"/>
              <a:sym typeface="Calibri"/>
            </a:endParaRPr>
          </a:p>
        </p:txBody>
      </p:sp>
      <p:pic>
        <p:nvPicPr>
          <p:cNvPr id="110" name="Google Shape;110;p19"/>
          <p:cNvPicPr preferRelativeResize="0"/>
          <p:nvPr/>
        </p:nvPicPr>
        <p:blipFill>
          <a:blip r:embed="rId3">
            <a:alphaModFix/>
          </a:blip>
          <a:stretch>
            <a:fillRect/>
          </a:stretch>
        </p:blipFill>
        <p:spPr>
          <a:xfrm>
            <a:off x="163425" y="1057000"/>
            <a:ext cx="5077923" cy="350907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14" name="Shape 114"/>
        <p:cNvGrpSpPr/>
        <p:nvPr/>
      </p:nvGrpSpPr>
      <p:grpSpPr>
        <a:xfrm>
          <a:off x="0" y="0"/>
          <a:ext cx="0" cy="0"/>
          <a:chOff x="0" y="0"/>
          <a:chExt cx="0" cy="0"/>
        </a:xfrm>
      </p:grpSpPr>
      <p:sp>
        <p:nvSpPr>
          <p:cNvPr id="115" name="Google Shape;115;p20"/>
          <p:cNvSpPr txBox="1"/>
          <p:nvPr/>
        </p:nvSpPr>
        <p:spPr>
          <a:xfrm>
            <a:off x="242650" y="242650"/>
            <a:ext cx="8274300" cy="6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73763"/>
                </a:solidFill>
                <a:latin typeface="Calibri"/>
                <a:ea typeface="Calibri"/>
                <a:cs typeface="Calibri"/>
                <a:sym typeface="Calibri"/>
              </a:rPr>
              <a:t>Nivel de </a:t>
            </a:r>
            <a:r>
              <a:rPr b="1" lang="en" sz="2400">
                <a:solidFill>
                  <a:srgbClr val="073763"/>
                </a:solidFill>
                <a:latin typeface="Calibri"/>
                <a:ea typeface="Calibri"/>
                <a:cs typeface="Calibri"/>
                <a:sym typeface="Calibri"/>
              </a:rPr>
              <a:t>ventas</a:t>
            </a:r>
            <a:r>
              <a:rPr b="1" lang="en" sz="2400">
                <a:solidFill>
                  <a:srgbClr val="073763"/>
                </a:solidFill>
                <a:latin typeface="Calibri"/>
                <a:ea typeface="Calibri"/>
                <a:cs typeface="Calibri"/>
                <a:sym typeface="Calibri"/>
              </a:rPr>
              <a:t> por mes respecto al total del tráfico.</a:t>
            </a:r>
            <a:endParaRPr b="1" sz="2400">
              <a:solidFill>
                <a:srgbClr val="073763"/>
              </a:solidFill>
              <a:latin typeface="Calibri"/>
              <a:ea typeface="Calibri"/>
              <a:cs typeface="Calibri"/>
              <a:sym typeface="Calibri"/>
            </a:endParaRPr>
          </a:p>
        </p:txBody>
      </p:sp>
      <p:sp>
        <p:nvSpPr>
          <p:cNvPr id="116" name="Google Shape;116;p20"/>
          <p:cNvSpPr txBox="1"/>
          <p:nvPr/>
        </p:nvSpPr>
        <p:spPr>
          <a:xfrm>
            <a:off x="6034400" y="995775"/>
            <a:ext cx="2900100" cy="3720000"/>
          </a:xfrm>
          <a:prstGeom prst="rect">
            <a:avLst/>
          </a:prstGeom>
          <a:noFill/>
          <a:ln>
            <a:noFill/>
          </a:ln>
        </p:spPr>
        <p:txBody>
          <a:bodyPr anchorCtr="0" anchor="t" bIns="91425" lIns="91425" spcFirstLastPara="1" rIns="91425" wrap="square" tIns="91425">
            <a:noAutofit/>
          </a:bodyPr>
          <a:lstStyle/>
          <a:p>
            <a:pPr indent="-228600" lvl="0" marL="0" rtl="0" algn="just">
              <a:lnSpc>
                <a:spcPct val="115000"/>
              </a:lnSpc>
              <a:spcBef>
                <a:spcPts val="0"/>
              </a:spcBef>
              <a:spcAft>
                <a:spcPts val="0"/>
              </a:spcAft>
              <a:buNone/>
            </a:pPr>
            <a:r>
              <a:t/>
            </a:r>
            <a:endParaRPr>
              <a:solidFill>
                <a:srgbClr val="073763"/>
              </a:solidFill>
              <a:latin typeface="Calibri"/>
              <a:ea typeface="Calibri"/>
              <a:cs typeface="Calibri"/>
              <a:sym typeface="Calibri"/>
            </a:endParaRPr>
          </a:p>
          <a:p>
            <a:pPr indent="-228600" lvl="0" marL="0" rtl="0" algn="l">
              <a:lnSpc>
                <a:spcPct val="115000"/>
              </a:lnSpc>
              <a:spcBef>
                <a:spcPts val="0"/>
              </a:spcBef>
              <a:spcAft>
                <a:spcPts val="0"/>
              </a:spcAft>
              <a:buNone/>
            </a:pPr>
            <a:r>
              <a:rPr lang="en">
                <a:solidFill>
                  <a:srgbClr val="073763"/>
                </a:solidFill>
                <a:latin typeface="Calibri"/>
                <a:ea typeface="Calibri"/>
                <a:cs typeface="Calibri"/>
                <a:sym typeface="Calibri"/>
              </a:rPr>
              <a:t>  - Por otro lado notamos que en lo meses en los que hay menor tráfico (entre enero y abril) es más alta la relación entre cantidad de conversiones y tráfico del mes. De esta manera podríamos decir que en los meses de menor cantidad de movimientos hay mayor efectividad de conversiones.  </a:t>
            </a:r>
            <a:endParaRPr>
              <a:solidFill>
                <a:srgbClr val="073763"/>
              </a:solidFill>
              <a:latin typeface="Calibri"/>
              <a:ea typeface="Calibri"/>
              <a:cs typeface="Calibri"/>
              <a:sym typeface="Calibri"/>
            </a:endParaRPr>
          </a:p>
        </p:txBody>
      </p:sp>
      <p:pic>
        <p:nvPicPr>
          <p:cNvPr id="117" name="Google Shape;117;p20"/>
          <p:cNvPicPr preferRelativeResize="0"/>
          <p:nvPr/>
        </p:nvPicPr>
        <p:blipFill>
          <a:blip r:embed="rId3">
            <a:alphaModFix/>
          </a:blip>
          <a:stretch>
            <a:fillRect/>
          </a:stretch>
        </p:blipFill>
        <p:spPr>
          <a:xfrm>
            <a:off x="164275" y="914226"/>
            <a:ext cx="5586950" cy="3883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21" name="Shape 121"/>
        <p:cNvGrpSpPr/>
        <p:nvPr/>
      </p:nvGrpSpPr>
      <p:grpSpPr>
        <a:xfrm>
          <a:off x="0" y="0"/>
          <a:ext cx="0" cy="0"/>
          <a:chOff x="0" y="0"/>
          <a:chExt cx="0" cy="0"/>
        </a:xfrm>
      </p:grpSpPr>
      <p:sp>
        <p:nvSpPr>
          <p:cNvPr id="122" name="Google Shape;122;p21"/>
          <p:cNvSpPr txBox="1"/>
          <p:nvPr/>
        </p:nvSpPr>
        <p:spPr>
          <a:xfrm>
            <a:off x="477350" y="190050"/>
            <a:ext cx="8289300" cy="8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73763"/>
                </a:solidFill>
                <a:latin typeface="Calibri"/>
                <a:ea typeface="Calibri"/>
                <a:cs typeface="Calibri"/>
                <a:sym typeface="Calibri"/>
              </a:rPr>
              <a:t>¿Cuántos ingresos generaron cada una de las campañas realizadas? ¿Cuál fue su efectividad? </a:t>
            </a:r>
            <a:endParaRPr b="1" sz="2400">
              <a:solidFill>
                <a:srgbClr val="073763"/>
              </a:solidFill>
              <a:latin typeface="Calibri"/>
              <a:ea typeface="Calibri"/>
              <a:cs typeface="Calibri"/>
              <a:sym typeface="Calibri"/>
            </a:endParaRPr>
          </a:p>
        </p:txBody>
      </p:sp>
      <p:pic>
        <p:nvPicPr>
          <p:cNvPr id="123" name="Google Shape;123;p21"/>
          <p:cNvPicPr preferRelativeResize="0"/>
          <p:nvPr/>
        </p:nvPicPr>
        <p:blipFill>
          <a:blip r:embed="rId3">
            <a:alphaModFix/>
          </a:blip>
          <a:stretch>
            <a:fillRect/>
          </a:stretch>
        </p:blipFill>
        <p:spPr>
          <a:xfrm>
            <a:off x="962400" y="1033350"/>
            <a:ext cx="6865125" cy="3375700"/>
          </a:xfrm>
          <a:prstGeom prst="rect">
            <a:avLst/>
          </a:prstGeom>
          <a:noFill/>
          <a:ln>
            <a:noFill/>
          </a:ln>
        </p:spPr>
      </p:pic>
      <p:sp>
        <p:nvSpPr>
          <p:cNvPr id="124" name="Google Shape;124;p21"/>
          <p:cNvSpPr txBox="1"/>
          <p:nvPr/>
        </p:nvSpPr>
        <p:spPr>
          <a:xfrm>
            <a:off x="339650" y="4365625"/>
            <a:ext cx="8564700" cy="92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Puede notarse que las campañas con mayor alcance fueron las de Google, Criteo y rtbhouse.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